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6"/>
  </p:handoutMasterIdLst>
  <p:sldIdLst>
    <p:sldId id="256" r:id="rId2"/>
    <p:sldId id="273" r:id="rId3"/>
    <p:sldId id="272" r:id="rId4"/>
    <p:sldId id="259" r:id="rId5"/>
    <p:sldId id="260" r:id="rId6"/>
    <p:sldId id="263" r:id="rId7"/>
    <p:sldId id="262" r:id="rId8"/>
    <p:sldId id="267" r:id="rId9"/>
    <p:sldId id="268" r:id="rId10"/>
    <p:sldId id="265" r:id="rId11"/>
    <p:sldId id="269" r:id="rId12"/>
    <p:sldId id="271" r:id="rId13"/>
    <p:sldId id="274" r:id="rId14"/>
    <p:sldId id="266" r:id="rId15"/>
    <p:sldId id="261" r:id="rId16"/>
    <p:sldId id="275" r:id="rId17"/>
    <p:sldId id="276" r:id="rId18"/>
    <p:sldId id="277" r:id="rId19"/>
    <p:sldId id="278" r:id="rId20"/>
    <p:sldId id="279" r:id="rId21"/>
    <p:sldId id="280" r:id="rId22"/>
    <p:sldId id="281" r:id="rId23"/>
    <p:sldId id="282" r:id="rId24"/>
    <p:sldId id="258" r:id="rId2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DDBBDF-BF62-43F9-8806-821F1B505A65}" type="datetimeFigureOut">
              <a:rPr lang="fi-FI" smtClean="0"/>
              <a:t>14.11.2012</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390C22-3F83-420A-907A-250F8BDA8041}" type="slidenum">
              <a:rPr lang="fi-FI" smtClean="0"/>
              <a:t>‹#›</a:t>
            </a:fld>
            <a:endParaRPr lang="fi-FI"/>
          </a:p>
        </p:txBody>
      </p:sp>
    </p:spTree>
    <p:extLst>
      <p:ext uri="{BB962C8B-B14F-4D97-AF65-F5344CB8AC3E}">
        <p14:creationId xmlns:p14="http://schemas.microsoft.com/office/powerpoint/2010/main" val="25990424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8DB2DFE-A56B-4BD2-A990-E126FB48FEE4}" type="datetimeFigureOut">
              <a:rPr lang="fi-FI" smtClean="0"/>
              <a:t>14.11.2012</a:t>
            </a:fld>
            <a:endParaRPr lang="fi-FI"/>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901424A-9263-4EEC-BF7B-A814D3644E7D}" type="slidenum">
              <a:rPr lang="fi-FI" smtClean="0"/>
              <a:t>‹#›</a:t>
            </a:fld>
            <a:endParaRPr lang="fi-FI"/>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fi-FI"/>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i-FI" smtClean="0"/>
              <a:t>Muokkaa perustyyl. napsautt.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88DB2DFE-A56B-4BD2-A990-E126FB48FEE4}" type="datetimeFigureOut">
              <a:rPr lang="fi-FI" smtClean="0"/>
              <a:t>14.11.2012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901424A-9263-4EEC-BF7B-A814D3644E7D}"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8DB2DFE-A56B-4BD2-A990-E126FB48FEE4}" type="datetimeFigureOut">
              <a:rPr lang="fi-FI" smtClean="0"/>
              <a:t>14.11.2012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901424A-9263-4EEC-BF7B-A814D3644E7D}"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8DB2DFE-A56B-4BD2-A990-E126FB48FEE4}" type="datetimeFigureOut">
              <a:rPr lang="fi-FI" smtClean="0"/>
              <a:t>14.11.2012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901424A-9263-4EEC-BF7B-A814D3644E7D}" type="slidenum">
              <a:rPr lang="fi-FI" smtClean="0"/>
              <a:t>‹#›</a:t>
            </a:fld>
            <a:endParaRPr lang="fi-FI"/>
          </a:p>
        </p:txBody>
      </p:sp>
      <p:sp>
        <p:nvSpPr>
          <p:cNvPr id="7" name="Title 6"/>
          <p:cNvSpPr>
            <a:spLocks noGrp="1"/>
          </p:cNvSpPr>
          <p:nvPr>
            <p:ph type="title"/>
          </p:nvPr>
        </p:nvSpPr>
        <p:spPr/>
        <p:txBody>
          <a:bodyPr/>
          <a:lstStyle/>
          <a:p>
            <a:r>
              <a:rPr lang="fi-FI" smtClean="0"/>
              <a:t>Muokkaa perustyyl. napsautt.</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9" name="Date Placeholder 8"/>
          <p:cNvSpPr>
            <a:spLocks noGrp="1"/>
          </p:cNvSpPr>
          <p:nvPr>
            <p:ph type="dt" sz="half" idx="10"/>
          </p:nvPr>
        </p:nvSpPr>
        <p:spPr/>
        <p:txBody>
          <a:bodyPr/>
          <a:lstStyle>
            <a:lvl1pPr>
              <a:defRPr>
                <a:solidFill>
                  <a:srgbClr val="FFFFFF"/>
                </a:solidFill>
              </a:defRPr>
            </a:lvl1pPr>
          </a:lstStyle>
          <a:p>
            <a:fld id="{88DB2DFE-A56B-4BD2-A990-E126FB48FEE4}" type="datetimeFigureOut">
              <a:rPr lang="fi-FI" smtClean="0"/>
              <a:t>14.11.2012</a:t>
            </a:fld>
            <a:endParaRPr lang="fi-FI"/>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901424A-9263-4EEC-BF7B-A814D3644E7D}" type="slidenum">
              <a:rPr lang="fi-FI" smtClean="0"/>
              <a:t>‹#›</a:t>
            </a:fld>
            <a:endParaRPr lang="fi-FI"/>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fi-FI"/>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i-FI" smtClean="0"/>
              <a:t>Muokkaa perustyyl. napsautt.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88DB2DFE-A56B-4BD2-A990-E126FB48FEE4}" type="datetimeFigureOut">
              <a:rPr lang="fi-FI" smtClean="0"/>
              <a:t>14.11.2012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901424A-9263-4EEC-BF7B-A814D3644E7D}" type="slidenum">
              <a:rPr lang="fi-FI" smtClean="0"/>
              <a:t>‹#›</a:t>
            </a:fld>
            <a:endParaRPr lang="fi-FI"/>
          </a:p>
        </p:txBody>
      </p:sp>
      <p:sp>
        <p:nvSpPr>
          <p:cNvPr id="8" name="Title 7"/>
          <p:cNvSpPr>
            <a:spLocks noGrp="1"/>
          </p:cNvSpPr>
          <p:nvPr>
            <p:ph type="title"/>
          </p:nvPr>
        </p:nvSpPr>
        <p:spPr/>
        <p:txBody>
          <a:bodyPr/>
          <a:lstStyle/>
          <a:p>
            <a:r>
              <a:rPr lang="fi-FI" smtClean="0"/>
              <a:t>Muokkaa perustyyl. napsautt.</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88DB2DFE-A56B-4BD2-A990-E126FB48FEE4}" type="datetimeFigureOut">
              <a:rPr lang="fi-FI" smtClean="0"/>
              <a:t>14.11.2012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901424A-9263-4EEC-BF7B-A814D3644E7D}" type="slidenum">
              <a:rPr lang="fi-FI" smtClean="0"/>
              <a:t>‹#›</a:t>
            </a:fld>
            <a:endParaRPr lang="fi-FI"/>
          </a:p>
        </p:txBody>
      </p:sp>
      <p:sp>
        <p:nvSpPr>
          <p:cNvPr id="10" name="Title 9"/>
          <p:cNvSpPr>
            <a:spLocks noGrp="1"/>
          </p:cNvSpPr>
          <p:nvPr>
            <p:ph type="title"/>
          </p:nvPr>
        </p:nvSpPr>
        <p:spPr/>
        <p:txBody>
          <a:bodyPr/>
          <a:lstStyle/>
          <a:p>
            <a:r>
              <a:rPr lang="fi-FI" smtClean="0"/>
              <a:t>Muokkaa perustyyl. napsautt.</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8DB2DFE-A56B-4BD2-A990-E126FB48FEE4}" type="datetimeFigureOut">
              <a:rPr lang="fi-FI" smtClean="0"/>
              <a:t>14.11.2012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3901424A-9263-4EEC-BF7B-A814D3644E7D}" type="slidenum">
              <a:rPr lang="fi-FI" smtClean="0"/>
              <a:t>‹#›</a:t>
            </a:fld>
            <a:endParaRPr lang="fi-FI"/>
          </a:p>
        </p:txBody>
      </p:sp>
      <p:sp>
        <p:nvSpPr>
          <p:cNvPr id="6" name="Title 5"/>
          <p:cNvSpPr>
            <a:spLocks noGrp="1"/>
          </p:cNvSpPr>
          <p:nvPr>
            <p:ph type="title"/>
          </p:nvPr>
        </p:nvSpPr>
        <p:spPr/>
        <p:txBody>
          <a:bodyPr/>
          <a:lstStyle/>
          <a:p>
            <a:r>
              <a:rPr lang="fi-FI" smtClean="0"/>
              <a:t>Muokkaa perustyyl. napsautt.</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8DB2DFE-A56B-4BD2-A990-E126FB48FEE4}" type="datetimeFigureOut">
              <a:rPr lang="fi-FI" smtClean="0"/>
              <a:t>14.11.2012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3901424A-9263-4EEC-BF7B-A814D3644E7D}"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88DB2DFE-A56B-4BD2-A990-E126FB48FEE4}" type="datetimeFigureOut">
              <a:rPr lang="fi-FI" smtClean="0"/>
              <a:t>14.11.2012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901424A-9263-4EEC-BF7B-A814D3644E7D}" type="slidenum">
              <a:rPr lang="fi-FI" smtClean="0"/>
              <a:t>‹#›</a:t>
            </a:fld>
            <a:endParaRPr lang="fi-FI"/>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i-FI" smtClean="0"/>
              <a:t>Muokkaa perustyyl. napsautt.</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88DB2DFE-A56B-4BD2-A990-E126FB48FEE4}" type="datetimeFigureOut">
              <a:rPr lang="fi-FI" smtClean="0"/>
              <a:t>14.11.2012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901424A-9263-4EEC-BF7B-A814D3644E7D}" type="slidenum">
              <a:rPr lang="fi-FI" smtClean="0"/>
              <a:t>‹#›</a:t>
            </a:fld>
            <a:endParaRPr lang="fi-FI"/>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i-FI" smtClean="0"/>
              <a:t>Muokkaa perustyyl. napsautt.</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i-FI" smtClean="0"/>
              <a:t>Muokkaa perustyyl. napsautt.</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8DB2DFE-A56B-4BD2-A990-E126FB48FEE4}" type="datetimeFigureOut">
              <a:rPr lang="fi-FI" smtClean="0"/>
              <a:t>14.11.2012</a:t>
            </a:fld>
            <a:endParaRPr lang="fi-FI"/>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fi-FI"/>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901424A-9263-4EEC-BF7B-A814D3644E7D}"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p:txBody>
          <a:bodyPr>
            <a:normAutofit/>
          </a:bodyPr>
          <a:lstStyle/>
          <a:p>
            <a:r>
              <a:rPr lang="fi-FI" dirty="0" smtClean="0"/>
              <a:t>Henna </a:t>
            </a:r>
            <a:r>
              <a:rPr lang="fi-FI" dirty="0" err="1" smtClean="0"/>
              <a:t>Huusko</a:t>
            </a:r>
            <a:endParaRPr lang="fi-FI" dirty="0" smtClean="0"/>
          </a:p>
          <a:p>
            <a:r>
              <a:rPr lang="fi-FI" dirty="0" smtClean="0"/>
              <a:t>15.11.2012</a:t>
            </a:r>
            <a:endParaRPr lang="fi-FI" dirty="0"/>
          </a:p>
        </p:txBody>
      </p:sp>
      <p:sp>
        <p:nvSpPr>
          <p:cNvPr id="2" name="Otsikko 1"/>
          <p:cNvSpPr>
            <a:spLocks noGrp="1"/>
          </p:cNvSpPr>
          <p:nvPr>
            <p:ph type="title"/>
          </p:nvPr>
        </p:nvSpPr>
        <p:spPr/>
        <p:txBody>
          <a:bodyPr>
            <a:normAutofit fontScale="90000"/>
          </a:bodyPr>
          <a:lstStyle/>
          <a:p>
            <a:r>
              <a:rPr lang="fi-FI" dirty="0" smtClean="0"/>
              <a:t>Paikallinen kulttuuritarjonta</a:t>
            </a:r>
            <a:br>
              <a:rPr lang="fi-FI" dirty="0" smtClean="0"/>
            </a:br>
            <a:r>
              <a:rPr lang="fi-FI" dirty="0"/>
              <a:t>&amp;</a:t>
            </a:r>
            <a:r>
              <a:rPr lang="fi-FI" dirty="0" smtClean="0"/>
              <a:t/>
            </a:r>
            <a:br>
              <a:rPr lang="fi-FI" dirty="0" smtClean="0"/>
            </a:br>
            <a:r>
              <a:rPr lang="fi-FI" dirty="0" smtClean="0"/>
              <a:t>Draamakasvatus</a:t>
            </a:r>
            <a:endParaRPr lang="fi-FI" dirty="0"/>
          </a:p>
        </p:txBody>
      </p:sp>
    </p:spTree>
    <p:extLst>
      <p:ext uri="{BB962C8B-B14F-4D97-AF65-F5344CB8AC3E}">
        <p14:creationId xmlns:p14="http://schemas.microsoft.com/office/powerpoint/2010/main" val="167989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Draamakasvatuksessa tarinoiden kertominen tapahtuu joustavasti </a:t>
            </a:r>
            <a:r>
              <a:rPr lang="fi-FI" dirty="0" smtClean="0">
                <a:sym typeface="Wingdings" pitchFamily="2" charset="2"/>
              </a:rPr>
              <a:t></a:t>
            </a:r>
            <a:r>
              <a:rPr lang="fi-FI" dirty="0" smtClean="0"/>
              <a:t> luokkahuone voi muuttua sopimuksella  miksi tahansa tilaksi; näyttämö voidaan rakentaa minne vaan; tarina voi tapahtua missä ajassa tahansa</a:t>
            </a:r>
          </a:p>
          <a:p>
            <a:r>
              <a:rPr lang="fi-FI" dirty="0" smtClean="0"/>
              <a:t>Sopimuksella voimme päättää, kenen näkökulmasta liikumme yhdessä luodussa fiktiivisessä todellisuudessa</a:t>
            </a:r>
            <a:endParaRPr lang="fi-FI" dirty="0"/>
          </a:p>
        </p:txBody>
      </p:sp>
      <p:sp>
        <p:nvSpPr>
          <p:cNvPr id="2" name="Otsikko 1"/>
          <p:cNvSpPr>
            <a:spLocks noGrp="1"/>
          </p:cNvSpPr>
          <p:nvPr>
            <p:ph type="title"/>
          </p:nvPr>
        </p:nvSpPr>
        <p:spPr/>
        <p:txBody>
          <a:bodyPr/>
          <a:lstStyle/>
          <a:p>
            <a:r>
              <a:rPr lang="fi-FI" dirty="0" smtClean="0"/>
              <a:t>Mistä draama rakentuu…</a:t>
            </a:r>
            <a:endParaRPr lang="fi-FI" dirty="0"/>
          </a:p>
        </p:txBody>
      </p:sp>
    </p:spTree>
    <p:extLst>
      <p:ext uri="{BB962C8B-B14F-4D97-AF65-F5344CB8AC3E}">
        <p14:creationId xmlns:p14="http://schemas.microsoft.com/office/powerpoint/2010/main" val="554171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1639341"/>
            <a:ext cx="8229600" cy="4525963"/>
          </a:xfrm>
        </p:spPr>
        <p:txBody>
          <a:bodyPr>
            <a:normAutofit/>
          </a:bodyPr>
          <a:lstStyle/>
          <a:p>
            <a:r>
              <a:rPr lang="fi-FI" dirty="0" smtClean="0"/>
              <a:t>3 draaman laajaa lajia, joiden sisällä voi olla omaa genre-jakoa</a:t>
            </a:r>
          </a:p>
          <a:p>
            <a:pPr lvl="1"/>
            <a:r>
              <a:rPr lang="fi-FI" dirty="0" smtClean="0"/>
              <a:t>Katsojien draama / Esittävä draama</a:t>
            </a:r>
          </a:p>
          <a:p>
            <a:pPr lvl="2"/>
            <a:r>
              <a:rPr lang="fi-FI" dirty="0" smtClean="0"/>
              <a:t>Tutkitaan ja luodaan yhdessä fiktiivinen maailma toisten katsottavaksi</a:t>
            </a:r>
          </a:p>
          <a:p>
            <a:pPr lvl="1"/>
            <a:r>
              <a:rPr lang="fi-FI" dirty="0" smtClean="0"/>
              <a:t>Osallistujien draama / </a:t>
            </a:r>
            <a:r>
              <a:rPr lang="fi-FI" dirty="0" err="1" smtClean="0"/>
              <a:t>Osallistava</a:t>
            </a:r>
            <a:r>
              <a:rPr lang="fi-FI" dirty="0" smtClean="0"/>
              <a:t> draama</a:t>
            </a:r>
          </a:p>
          <a:p>
            <a:pPr lvl="2"/>
            <a:r>
              <a:rPr lang="fi-FI" dirty="0" smtClean="0"/>
              <a:t>Luodaan fiktiivinen maailma , jonka sisällä eri tavoin aktiivisesti työskennellään yhdessä muiden osallistujien kanssa</a:t>
            </a:r>
          </a:p>
          <a:p>
            <a:pPr lvl="1"/>
            <a:r>
              <a:rPr lang="fi-FI" dirty="0" smtClean="0"/>
              <a:t>Soveltava draama</a:t>
            </a:r>
          </a:p>
          <a:p>
            <a:pPr lvl="2"/>
            <a:r>
              <a:rPr lang="fi-FI" dirty="0" smtClean="0"/>
              <a:t>Yhdistetään katsojien ja osallistujien draamaa</a:t>
            </a:r>
            <a:endParaRPr lang="fi-FI" dirty="0"/>
          </a:p>
        </p:txBody>
      </p:sp>
      <p:sp>
        <p:nvSpPr>
          <p:cNvPr id="2" name="Otsikko 1"/>
          <p:cNvSpPr>
            <a:spLocks noGrp="1"/>
          </p:cNvSpPr>
          <p:nvPr>
            <p:ph type="title"/>
          </p:nvPr>
        </p:nvSpPr>
        <p:spPr/>
        <p:txBody>
          <a:bodyPr/>
          <a:lstStyle/>
          <a:p>
            <a:r>
              <a:rPr lang="fi-FI" dirty="0" smtClean="0"/>
              <a:t>Draaman genret</a:t>
            </a:r>
            <a:endParaRPr lang="fi-FI" dirty="0"/>
          </a:p>
        </p:txBody>
      </p:sp>
    </p:spTree>
    <p:extLst>
      <p:ext uri="{BB962C8B-B14F-4D97-AF65-F5344CB8AC3E}">
        <p14:creationId xmlns:p14="http://schemas.microsoft.com/office/powerpoint/2010/main" val="2392535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Prosessin aloittamiseen liittyvät työtavat</a:t>
            </a:r>
          </a:p>
          <a:p>
            <a:r>
              <a:rPr lang="fi-FI" dirty="0" smtClean="0"/>
              <a:t>Puitteita ja miljöötä rakentavat työtavat</a:t>
            </a:r>
          </a:p>
          <a:p>
            <a:r>
              <a:rPr lang="fi-FI" dirty="0" smtClean="0"/>
              <a:t>Toimintaa ja tarinaa syventävät työtavat</a:t>
            </a:r>
          </a:p>
          <a:p>
            <a:r>
              <a:rPr lang="fi-FI" dirty="0" smtClean="0"/>
              <a:t>Tulkitsemiseen ohjaavat työtavat</a:t>
            </a:r>
          </a:p>
          <a:p>
            <a:r>
              <a:rPr lang="fi-FI" dirty="0" smtClean="0"/>
              <a:t>Asioiden käsittelyyn ja reflektointiin liittyvät työtavat</a:t>
            </a:r>
          </a:p>
          <a:p>
            <a:r>
              <a:rPr lang="fi-FI" dirty="0" smtClean="0"/>
              <a:t>Prosessin lopettamiseen liittyvät työtavat</a:t>
            </a:r>
            <a:endParaRPr lang="fi-FI" dirty="0"/>
          </a:p>
        </p:txBody>
      </p:sp>
      <p:sp>
        <p:nvSpPr>
          <p:cNvPr id="2" name="Otsikko 1"/>
          <p:cNvSpPr>
            <a:spLocks noGrp="1"/>
          </p:cNvSpPr>
          <p:nvPr>
            <p:ph type="title"/>
          </p:nvPr>
        </p:nvSpPr>
        <p:spPr/>
        <p:txBody>
          <a:bodyPr>
            <a:normAutofit/>
          </a:bodyPr>
          <a:lstStyle/>
          <a:p>
            <a:r>
              <a:rPr lang="fi-FI" dirty="0" smtClean="0"/>
              <a:t>Draaman työtavat</a:t>
            </a:r>
            <a:br>
              <a:rPr lang="fi-FI" dirty="0" smtClean="0"/>
            </a:br>
            <a:r>
              <a:rPr lang="fi-FI" sz="2200" dirty="0" smtClean="0"/>
              <a:t>(Voidaan hyödyntää kaikissa draaman genreissä)</a:t>
            </a:r>
            <a:endParaRPr lang="fi-FI" sz="2200" dirty="0"/>
          </a:p>
        </p:txBody>
      </p:sp>
    </p:spTree>
    <p:extLst>
      <p:ext uri="{BB962C8B-B14F-4D97-AF65-F5344CB8AC3E}">
        <p14:creationId xmlns:p14="http://schemas.microsoft.com/office/powerpoint/2010/main" val="233638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a:t>Ennen draaman tekoon ryhtymistä tehdään draamasopimus, jonka mukaan kaikilla osanottajilla on tiedossa mitä ollaan tekemässä ja kuinka kauan tarinaan </a:t>
            </a:r>
            <a:r>
              <a:rPr lang="fi-FI" dirty="0" smtClean="0"/>
              <a:t>tehdään.</a:t>
            </a:r>
          </a:p>
          <a:p>
            <a:r>
              <a:rPr lang="fi-FI" dirty="0" smtClean="0"/>
              <a:t>Sopimuksen </a:t>
            </a:r>
            <a:r>
              <a:rPr lang="fi-FI" dirty="0"/>
              <a:t>tekeminen luo </a:t>
            </a:r>
            <a:r>
              <a:rPr lang="fi-FI" dirty="0" smtClean="0"/>
              <a:t>turvallisuutta.</a:t>
            </a:r>
          </a:p>
          <a:p>
            <a:r>
              <a:rPr lang="fi-FI" dirty="0" smtClean="0"/>
              <a:t>Sopimukseen </a:t>
            </a:r>
            <a:r>
              <a:rPr lang="fi-FI" dirty="0"/>
              <a:t>kuuluu myös, että kukin saa itse säädellä, miten paljon haluaa olla mukana </a:t>
            </a:r>
            <a:r>
              <a:rPr lang="fi-FI" dirty="0" smtClean="0"/>
              <a:t>tarinassa.</a:t>
            </a:r>
          </a:p>
          <a:p>
            <a:r>
              <a:rPr lang="fi-FI" dirty="0" smtClean="0"/>
              <a:t>Joku </a:t>
            </a:r>
            <a:r>
              <a:rPr lang="fi-FI" dirty="0"/>
              <a:t>voi haluta olla draamassa esimerkiksi taustalla puuna tai kivenä.</a:t>
            </a:r>
          </a:p>
        </p:txBody>
      </p:sp>
      <p:sp>
        <p:nvSpPr>
          <p:cNvPr id="2" name="Otsikko 1"/>
          <p:cNvSpPr>
            <a:spLocks noGrp="1"/>
          </p:cNvSpPr>
          <p:nvPr>
            <p:ph type="title"/>
          </p:nvPr>
        </p:nvSpPr>
        <p:spPr/>
        <p:txBody>
          <a:bodyPr/>
          <a:lstStyle/>
          <a:p>
            <a:r>
              <a:rPr lang="fi-FI" dirty="0" smtClean="0"/>
              <a:t>Draamasopimus</a:t>
            </a:r>
            <a:endParaRPr lang="fi-FI" dirty="0"/>
          </a:p>
        </p:txBody>
      </p:sp>
    </p:spTree>
    <p:extLst>
      <p:ext uri="{BB962C8B-B14F-4D97-AF65-F5344CB8AC3E}">
        <p14:creationId xmlns:p14="http://schemas.microsoft.com/office/powerpoint/2010/main" val="1817985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smtClean="0"/>
              <a:t>Nukketeatterissa voidaan yhdistää monipuolisesti leikki ja kaikki taide- ja ilmaisuaineet (kirjallisuus, draama, musiikki, kuvataide, liikunta, käsityöt…)</a:t>
            </a:r>
          </a:p>
          <a:p>
            <a:r>
              <a:rPr lang="fi-FI" dirty="0" smtClean="0"/>
              <a:t>Nukketeatterin tekemiseen liittyy myös nukkejen valmistaminen itse, nukkejen käsittelyn opettelu</a:t>
            </a:r>
          </a:p>
          <a:p>
            <a:r>
              <a:rPr lang="fi-FI" dirty="0" smtClean="0"/>
              <a:t>Marionettinuket, sorminuket, käsinuket, kuvanuket, keppinuket, varjoteatteri, pöytäteatteri (erilaisilla hahmoilla)…</a:t>
            </a:r>
          </a:p>
          <a:p>
            <a:r>
              <a:rPr lang="fi-FI" dirty="0" smtClean="0"/>
              <a:t>Esityksen </a:t>
            </a:r>
            <a:r>
              <a:rPr lang="fi-FI" dirty="0" smtClean="0"/>
              <a:t>suunnittelu: </a:t>
            </a:r>
            <a:r>
              <a:rPr lang="fi-FI" dirty="0" smtClean="0"/>
              <a:t>Keitä </a:t>
            </a:r>
            <a:r>
              <a:rPr lang="fi-FI" dirty="0" smtClean="0"/>
              <a:t>nuket ovat, missä ne ovat, mitä ne sanovat, mitä sitten tapahtuu…</a:t>
            </a:r>
          </a:p>
        </p:txBody>
      </p:sp>
      <p:sp>
        <p:nvSpPr>
          <p:cNvPr id="2" name="Otsikko 1"/>
          <p:cNvSpPr>
            <a:spLocks noGrp="1"/>
          </p:cNvSpPr>
          <p:nvPr>
            <p:ph type="title"/>
          </p:nvPr>
        </p:nvSpPr>
        <p:spPr/>
        <p:txBody>
          <a:bodyPr/>
          <a:lstStyle/>
          <a:p>
            <a:r>
              <a:rPr lang="fi-FI" dirty="0" smtClean="0"/>
              <a:t>Nukketeatteri</a:t>
            </a:r>
            <a:endParaRPr lang="fi-FI" dirty="0"/>
          </a:p>
        </p:txBody>
      </p:sp>
    </p:spTree>
    <p:extLst>
      <p:ext uri="{BB962C8B-B14F-4D97-AF65-F5344CB8AC3E}">
        <p14:creationId xmlns:p14="http://schemas.microsoft.com/office/powerpoint/2010/main" val="268115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92500" lnSpcReduction="20000"/>
          </a:bodyPr>
          <a:lstStyle/>
          <a:p>
            <a:r>
              <a:rPr lang="fi-FI" dirty="0"/>
              <a:t>Haapanen, M-L. Luovan ilmaisun leikkejä ja harjoituksia. Koulujen luovan toiminnan yhdistys</a:t>
            </a:r>
            <a:r>
              <a:rPr lang="fi-FI" dirty="0" smtClean="0"/>
              <a:t>.</a:t>
            </a:r>
          </a:p>
          <a:p>
            <a:r>
              <a:rPr lang="fi-FI" dirty="0" smtClean="0"/>
              <a:t>Heikkinen, H. 2005. Draamakasvatus – opetusta, taidetta, tutkimista! Jyväskylä: Gummerus.</a:t>
            </a:r>
          </a:p>
          <a:p>
            <a:r>
              <a:rPr lang="fi-FI" dirty="0" smtClean="0"/>
              <a:t>Hyppänen </a:t>
            </a:r>
            <a:r>
              <a:rPr lang="fi-FI" dirty="0"/>
              <a:t>&amp; </a:t>
            </a:r>
            <a:r>
              <a:rPr lang="fi-FI" dirty="0" err="1" smtClean="0"/>
              <a:t>Linnosuo(toim</a:t>
            </a:r>
            <a:r>
              <a:rPr lang="fi-FI" dirty="0" smtClean="0"/>
              <a:t>.) 2006</a:t>
            </a:r>
            <a:r>
              <a:rPr lang="fi-FI" dirty="0"/>
              <a:t>. Intohimosalaatti. Leikkejä ja muita toiminnallisia menetelmiä. Helsinki: Lasten keskus</a:t>
            </a:r>
            <a:r>
              <a:rPr lang="fi-FI" dirty="0" smtClean="0"/>
              <a:t>.</a:t>
            </a:r>
          </a:p>
          <a:p>
            <a:r>
              <a:rPr lang="fi-FI" dirty="0" smtClean="0"/>
              <a:t>Kataja, Jaakkola &amp; Liukkonen. 2011. Ryhmä liikkeelle! Toiminnallisia harjoituksia ryhmän kehittämiseksi. Jyväskylä: </a:t>
            </a:r>
            <a:r>
              <a:rPr lang="fi-FI" dirty="0" err="1" smtClean="0"/>
              <a:t>PS-kustannus</a:t>
            </a:r>
            <a:r>
              <a:rPr lang="fi-FI" dirty="0" smtClean="0"/>
              <a:t>.</a:t>
            </a:r>
          </a:p>
          <a:p>
            <a:r>
              <a:rPr lang="fi-FI" dirty="0" smtClean="0"/>
              <a:t>Kukkulainen, M. 2011. Siivet selkää, draamakengät jalkaan –kohtaamisia draaman pedagogisilla näyttämöillä. Helsinki: Draamatyö.</a:t>
            </a:r>
          </a:p>
          <a:p>
            <a:r>
              <a:rPr lang="fi-FI" dirty="0" smtClean="0"/>
              <a:t>Leskinen, E. 2009. Ryhmä toimimaan! Vinkkejä tutustumiseen, oppimiseen ja yhteistyöhön. Jyväskylä: </a:t>
            </a:r>
            <a:r>
              <a:rPr lang="fi-FI" dirty="0" err="1" smtClean="0"/>
              <a:t>PS-kustannus</a:t>
            </a:r>
            <a:r>
              <a:rPr lang="fi-FI" dirty="0" smtClean="0"/>
              <a:t>.</a:t>
            </a:r>
          </a:p>
          <a:p>
            <a:r>
              <a:rPr lang="fi-FI" dirty="0" smtClean="0"/>
              <a:t>Sinivuori P &amp; T. 2000. Esiripusta aplodeihin. Opas harrastelijateatteriohjaajille ja ilmaisukasvattajille. Jyväskylä: </a:t>
            </a:r>
            <a:r>
              <a:rPr lang="fi-FI" dirty="0" err="1" smtClean="0"/>
              <a:t>Atena</a:t>
            </a:r>
            <a:endParaRPr lang="fi-FI" dirty="0" smtClean="0"/>
          </a:p>
        </p:txBody>
      </p:sp>
      <p:sp>
        <p:nvSpPr>
          <p:cNvPr id="2" name="Otsikko 1"/>
          <p:cNvSpPr>
            <a:spLocks noGrp="1"/>
          </p:cNvSpPr>
          <p:nvPr>
            <p:ph type="title"/>
          </p:nvPr>
        </p:nvSpPr>
        <p:spPr/>
        <p:txBody>
          <a:bodyPr/>
          <a:lstStyle/>
          <a:p>
            <a:r>
              <a:rPr lang="fi-FI" dirty="0" smtClean="0"/>
              <a:t>Lähteet</a:t>
            </a:r>
            <a:endParaRPr lang="fi-FI" dirty="0"/>
          </a:p>
        </p:txBody>
      </p:sp>
    </p:spTree>
    <p:extLst>
      <p:ext uri="{BB962C8B-B14F-4D97-AF65-F5344CB8AC3E}">
        <p14:creationId xmlns:p14="http://schemas.microsoft.com/office/powerpoint/2010/main" val="4031164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smtClean="0"/>
              <a:t>Pelit ja leikit</a:t>
            </a:r>
          </a:p>
          <a:p>
            <a:pPr lvl="1"/>
            <a:r>
              <a:rPr lang="fi-FI" dirty="0" smtClean="0"/>
              <a:t>Leikitään yhdessä turvallisen ja luottamuksellisen ilmapiirin ja ryhmän sääntöjen luomiseksi, herättämiseksi…</a:t>
            </a:r>
          </a:p>
          <a:p>
            <a:r>
              <a:rPr lang="fi-FI" dirty="0" smtClean="0"/>
              <a:t>Norsu, Palmu, Gorilla</a:t>
            </a:r>
          </a:p>
          <a:p>
            <a:r>
              <a:rPr lang="fi-FI" dirty="0" smtClean="0"/>
              <a:t>Polttaja</a:t>
            </a:r>
          </a:p>
          <a:p>
            <a:pPr lvl="1"/>
            <a:r>
              <a:rPr lang="fi-FI" dirty="0" smtClean="0"/>
              <a:t>Muut seisovat piirissä polttajan ympärillä. Polttaja yrittää polttaa koskettamalla, sitä jonka nimi sanotaan viimeiseksi…</a:t>
            </a:r>
          </a:p>
          <a:p>
            <a:r>
              <a:rPr lang="fi-FI" dirty="0" smtClean="0"/>
              <a:t>Solmu</a:t>
            </a:r>
          </a:p>
          <a:p>
            <a:pPr lvl="1"/>
            <a:r>
              <a:rPr lang="fi-FI" dirty="0" smtClean="0"/>
              <a:t>Otetaan ryhmän käsistä kiinni niin, että: vierellä olevan käteen ei saa tarttua, omat kädet eivät saa olla ristissä, saman henkilön käsissä saa olla vain yksi käsi. Lopuksi avataan solmu irrottamatta käsiä.</a:t>
            </a:r>
          </a:p>
          <a:p>
            <a:endParaRPr lang="fi-FI" dirty="0"/>
          </a:p>
        </p:txBody>
      </p:sp>
      <p:sp>
        <p:nvSpPr>
          <p:cNvPr id="2" name="Otsikko 1"/>
          <p:cNvSpPr>
            <a:spLocks noGrp="1"/>
          </p:cNvSpPr>
          <p:nvPr>
            <p:ph type="title"/>
          </p:nvPr>
        </p:nvSpPr>
        <p:spPr/>
        <p:txBody>
          <a:bodyPr>
            <a:normAutofit fontScale="90000"/>
          </a:bodyPr>
          <a:lstStyle/>
          <a:p>
            <a:r>
              <a:rPr lang="fi-FI" dirty="0"/>
              <a:t>Prosessien aloittamiseen liittyviä työtapoja</a:t>
            </a:r>
          </a:p>
        </p:txBody>
      </p:sp>
    </p:spTree>
    <p:extLst>
      <p:ext uri="{BB962C8B-B14F-4D97-AF65-F5344CB8AC3E}">
        <p14:creationId xmlns:p14="http://schemas.microsoft.com/office/powerpoint/2010/main" val="1423600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smtClean="0"/>
              <a:t>Esineralli</a:t>
            </a:r>
          </a:p>
          <a:p>
            <a:pPr lvl="1"/>
            <a:r>
              <a:rPr lang="fi-FI" dirty="0" smtClean="0"/>
              <a:t>Istutaan piirissä, kuljetetaan kahta esinettä selän takana, toinen esine ottaa kiinni toista</a:t>
            </a:r>
          </a:p>
          <a:p>
            <a:r>
              <a:rPr lang="fi-FI" dirty="0" smtClean="0"/>
              <a:t>Sana-assosiaatio</a:t>
            </a:r>
          </a:p>
          <a:p>
            <a:pPr lvl="1"/>
            <a:r>
              <a:rPr lang="fi-FI" dirty="0" smtClean="0"/>
              <a:t>Improvisaation tekniikka, jossa esim. ensimmäinen mieleen tuleva sana lausutaan ääneen, seuraava sanoo tästä sanasta mieleen tulevan sanan jne.</a:t>
            </a:r>
          </a:p>
          <a:p>
            <a:r>
              <a:rPr lang="fi-FI" dirty="0" smtClean="0"/>
              <a:t>Sana kerrallaan –tarinat</a:t>
            </a:r>
          </a:p>
          <a:p>
            <a:pPr lvl="1"/>
            <a:r>
              <a:rPr lang="fi-FI" dirty="0" smtClean="0"/>
              <a:t>Improvisaation tekniikka, jossa ryhmä muodostaa tarinan siten, että kukin saa sanoa kerrallaan vain yhden sanan. Käytetään usein tarinan kerronnan kaavaa </a:t>
            </a:r>
            <a:r>
              <a:rPr lang="fi-FI" i="1" dirty="0" smtClean="0"/>
              <a:t>olipa kerran… joka päivä… kunnes eräänä päivänä… siitä saakka…</a:t>
            </a:r>
            <a:endParaRPr lang="fi-FI" i="1" dirty="0"/>
          </a:p>
        </p:txBody>
      </p:sp>
      <p:sp>
        <p:nvSpPr>
          <p:cNvPr id="2" name="Otsikko 1"/>
          <p:cNvSpPr>
            <a:spLocks noGrp="1"/>
          </p:cNvSpPr>
          <p:nvPr>
            <p:ph type="title"/>
          </p:nvPr>
        </p:nvSpPr>
        <p:spPr/>
        <p:txBody>
          <a:bodyPr>
            <a:normAutofit fontScale="90000"/>
          </a:bodyPr>
          <a:lstStyle/>
          <a:p>
            <a:r>
              <a:rPr lang="fi-FI" dirty="0" smtClean="0"/>
              <a:t>Prosessien aloittamiseen liittyviä työtapoja</a:t>
            </a:r>
            <a:endParaRPr lang="fi-FI" dirty="0"/>
          </a:p>
        </p:txBody>
      </p:sp>
    </p:spTree>
    <p:extLst>
      <p:ext uri="{BB962C8B-B14F-4D97-AF65-F5344CB8AC3E}">
        <p14:creationId xmlns:p14="http://schemas.microsoft.com/office/powerpoint/2010/main" val="2098351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a:t>Peili –harjoitus</a:t>
            </a:r>
          </a:p>
          <a:p>
            <a:pPr lvl="1"/>
            <a:r>
              <a:rPr lang="fi-FI" dirty="0" err="1"/>
              <a:t>Parettain</a:t>
            </a:r>
            <a:r>
              <a:rPr lang="fi-FI" dirty="0"/>
              <a:t>, toinen peili ja toinen </a:t>
            </a:r>
            <a:r>
              <a:rPr lang="fi-FI" dirty="0" smtClean="0"/>
              <a:t>peilaaja</a:t>
            </a:r>
          </a:p>
          <a:p>
            <a:r>
              <a:rPr lang="fi-FI" dirty="0" smtClean="0"/>
              <a:t>Kyllä / ei</a:t>
            </a:r>
          </a:p>
          <a:p>
            <a:pPr lvl="1"/>
            <a:r>
              <a:rPr lang="fi-FI" dirty="0" smtClean="0"/>
              <a:t>Ryhmältä kysytään käsiteltävään aiheeseen liittyviä kysymyksiä ja väitteitä. Vastata voi esim. silmät kiinni ottamalla askel eteen (kyllä) tai askel taakse (ei). Opettaja saa hyvän kuvan ryhmän ajatuksista ja kysely johdattaa ryhmän käsittelemään asiaa.</a:t>
            </a:r>
            <a:endParaRPr lang="fi-FI" dirty="0"/>
          </a:p>
        </p:txBody>
      </p:sp>
      <p:sp>
        <p:nvSpPr>
          <p:cNvPr id="2" name="Otsikko 1"/>
          <p:cNvSpPr>
            <a:spLocks noGrp="1"/>
          </p:cNvSpPr>
          <p:nvPr>
            <p:ph type="title"/>
          </p:nvPr>
        </p:nvSpPr>
        <p:spPr/>
        <p:txBody>
          <a:bodyPr>
            <a:normAutofit fontScale="90000"/>
          </a:bodyPr>
          <a:lstStyle/>
          <a:p>
            <a:r>
              <a:rPr lang="fi-FI" dirty="0"/>
              <a:t>Prosessien aloittamiseen liittyviä työtapoja</a:t>
            </a:r>
          </a:p>
        </p:txBody>
      </p:sp>
    </p:spTree>
    <p:extLst>
      <p:ext uri="{BB962C8B-B14F-4D97-AF65-F5344CB8AC3E}">
        <p14:creationId xmlns:p14="http://schemas.microsoft.com/office/powerpoint/2010/main" val="1164900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92500"/>
          </a:bodyPr>
          <a:lstStyle/>
          <a:p>
            <a:r>
              <a:rPr lang="fi-FI" dirty="0" smtClean="0"/>
              <a:t>Äänimaisema</a:t>
            </a:r>
          </a:p>
          <a:p>
            <a:pPr lvl="1"/>
            <a:r>
              <a:rPr lang="fi-FI" dirty="0" smtClean="0"/>
              <a:t>Tehdään käyttämällä ihmisääniä, -kehoa ja soittimia. Tarkoituksena on tukea toimintaa, luoda tunnelmaa, esittää ilmiöitä ja käsitteitä, korostaa käännekohtaa, yhdistää sisältö ja tarinan eri osat kokonaisuudeksi.</a:t>
            </a:r>
          </a:p>
          <a:p>
            <a:r>
              <a:rPr lang="fi-FI" dirty="0" smtClean="0"/>
              <a:t>Sokeana äänimaisemassa</a:t>
            </a:r>
          </a:p>
          <a:p>
            <a:pPr lvl="1"/>
            <a:r>
              <a:rPr lang="fi-FI" dirty="0" smtClean="0"/>
              <a:t>Jakaudutaan ryhmiin ja ryhmälle sovitaan oma ääni. Yritetään löytää oma ryhmä sokkona.</a:t>
            </a:r>
          </a:p>
          <a:p>
            <a:r>
              <a:rPr lang="fi-FI" dirty="0" smtClean="0"/>
              <a:t>Tilan määrittely, lavastaminen</a:t>
            </a:r>
          </a:p>
          <a:p>
            <a:r>
              <a:rPr lang="fi-FI" dirty="0" smtClean="0"/>
              <a:t>Puvustaminen</a:t>
            </a:r>
          </a:p>
          <a:p>
            <a:r>
              <a:rPr lang="fi-FI" dirty="0" smtClean="0"/>
              <a:t>Roolit seinällä, piirretty rooli</a:t>
            </a:r>
          </a:p>
          <a:p>
            <a:r>
              <a:rPr lang="fi-FI" dirty="0" smtClean="0"/>
              <a:t>Miimiset tilanteet / työmaat</a:t>
            </a:r>
          </a:p>
          <a:p>
            <a:pPr lvl="1"/>
            <a:r>
              <a:rPr lang="fi-FI" dirty="0" smtClean="0"/>
              <a:t>Ohjaaja kuiskaa yhdelle jonkun tilanteen, jota pitää ruveta miimisesti esittämään. Muut yrittävät arvata mistä on kyse ja mennä mukaan toimintaan.</a:t>
            </a:r>
            <a:endParaRPr lang="fi-FI" dirty="0"/>
          </a:p>
        </p:txBody>
      </p:sp>
      <p:sp>
        <p:nvSpPr>
          <p:cNvPr id="2" name="Otsikko 1"/>
          <p:cNvSpPr>
            <a:spLocks noGrp="1"/>
          </p:cNvSpPr>
          <p:nvPr>
            <p:ph type="title"/>
          </p:nvPr>
        </p:nvSpPr>
        <p:spPr/>
        <p:txBody>
          <a:bodyPr>
            <a:normAutofit fontScale="90000"/>
          </a:bodyPr>
          <a:lstStyle/>
          <a:p>
            <a:r>
              <a:rPr lang="fi-FI" dirty="0" smtClean="0"/>
              <a:t>Puitteita ja miljöötä rakentavat roolit</a:t>
            </a:r>
            <a:endParaRPr lang="fi-FI" dirty="0"/>
          </a:p>
        </p:txBody>
      </p:sp>
    </p:spTree>
    <p:extLst>
      <p:ext uri="{BB962C8B-B14F-4D97-AF65-F5344CB8AC3E}">
        <p14:creationId xmlns:p14="http://schemas.microsoft.com/office/powerpoint/2010/main" val="15598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92500" lnSpcReduction="10000"/>
          </a:bodyPr>
          <a:lstStyle/>
          <a:p>
            <a:r>
              <a:rPr lang="fi-FI" dirty="0"/>
              <a:t>Varhaiskasvattaja vastaa päivähoidon taiteellisesta, esteettisestä </a:t>
            </a:r>
            <a:r>
              <a:rPr lang="fi-FI" dirty="0" smtClean="0"/>
              <a:t>ja kulttuurisesta kasvatuksesta…</a:t>
            </a:r>
          </a:p>
          <a:p>
            <a:r>
              <a:rPr lang="fi-FI" dirty="0" smtClean="0"/>
              <a:t>Se </a:t>
            </a:r>
            <a:r>
              <a:rPr lang="fi-FI" dirty="0"/>
              <a:t>toteutuu luontevasti </a:t>
            </a:r>
            <a:r>
              <a:rPr lang="fi-FI" dirty="0" smtClean="0"/>
              <a:t> esimerkiksi </a:t>
            </a:r>
            <a:r>
              <a:rPr lang="fi-FI" sz="3400" b="1" dirty="0" smtClean="0"/>
              <a:t>kuvataiteen, musiikin</a:t>
            </a:r>
            <a:r>
              <a:rPr lang="fi-FI" sz="3400" b="1" dirty="0"/>
              <a:t>, käsityön, liikunnan, lastenkirjallisuuden sekä tanssin ja </a:t>
            </a:r>
            <a:r>
              <a:rPr lang="fi-FI" sz="3400" b="1" dirty="0" smtClean="0"/>
              <a:t>draamakasvatuksen</a:t>
            </a:r>
            <a:r>
              <a:rPr lang="fi-FI" b="1" dirty="0" smtClean="0"/>
              <a:t> </a:t>
            </a:r>
            <a:r>
              <a:rPr lang="fi-FI" dirty="0" smtClean="0"/>
              <a:t>kautta.</a:t>
            </a:r>
          </a:p>
          <a:p>
            <a:r>
              <a:rPr lang="fi-FI" dirty="0" smtClean="0"/>
              <a:t>Taide- ja kulttuurikasvatus on osa kaikkea päivähoidon </a:t>
            </a:r>
            <a:r>
              <a:rPr lang="fi-FI" dirty="0"/>
              <a:t>hoito- ja kasvatustoimintaa ja näkyy niin </a:t>
            </a:r>
            <a:r>
              <a:rPr lang="fi-FI" dirty="0" err="1"/>
              <a:t>lorutuksena</a:t>
            </a:r>
            <a:r>
              <a:rPr lang="fi-FI" dirty="0"/>
              <a:t> </a:t>
            </a:r>
            <a:r>
              <a:rPr lang="fi-FI" dirty="0" smtClean="0"/>
              <a:t>pukemistilanteissa kuin </a:t>
            </a:r>
            <a:r>
              <a:rPr lang="fi-FI" dirty="0"/>
              <a:t>lasten eläytyvinä leikkeinä tiloihin </a:t>
            </a:r>
            <a:r>
              <a:rPr lang="fi-FI" dirty="0" smtClean="0"/>
              <a:t>levittäytyvissä majarakennelmissa.</a:t>
            </a:r>
          </a:p>
          <a:p>
            <a:r>
              <a:rPr lang="fi-FI" dirty="0" smtClean="0"/>
              <a:t>Juuri </a:t>
            </a:r>
            <a:r>
              <a:rPr lang="fi-FI" dirty="0"/>
              <a:t>kasvattaja luo lapselle mahdollisuudet </a:t>
            </a:r>
            <a:r>
              <a:rPr lang="fi-FI" dirty="0" smtClean="0"/>
              <a:t>esteettisiin kokemuksiin…</a:t>
            </a:r>
            <a:endParaRPr lang="fi-FI" dirty="0"/>
          </a:p>
        </p:txBody>
      </p:sp>
      <p:sp>
        <p:nvSpPr>
          <p:cNvPr id="2" name="Otsikko 1"/>
          <p:cNvSpPr>
            <a:spLocks noGrp="1"/>
          </p:cNvSpPr>
          <p:nvPr>
            <p:ph type="title"/>
          </p:nvPr>
        </p:nvSpPr>
        <p:spPr/>
        <p:txBody>
          <a:bodyPr>
            <a:normAutofit/>
          </a:bodyPr>
          <a:lstStyle/>
          <a:p>
            <a:r>
              <a:rPr lang="fi-FI" sz="2000" dirty="0" smtClean="0"/>
              <a:t>Viime kerralla käsiteltyä:</a:t>
            </a:r>
            <a:r>
              <a:rPr lang="fi-FI" dirty="0" smtClean="0"/>
              <a:t/>
            </a:r>
            <a:br>
              <a:rPr lang="fi-FI" dirty="0" smtClean="0"/>
            </a:br>
            <a:r>
              <a:rPr lang="fi-FI" dirty="0" smtClean="0"/>
              <a:t>TAIDE JA KULTTUURI</a:t>
            </a:r>
            <a:endParaRPr lang="fi-FI" dirty="0"/>
          </a:p>
        </p:txBody>
      </p:sp>
    </p:spTree>
    <p:extLst>
      <p:ext uri="{BB962C8B-B14F-4D97-AF65-F5344CB8AC3E}">
        <p14:creationId xmlns:p14="http://schemas.microsoft.com/office/powerpoint/2010/main" val="3380868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lnSpcReduction="10000"/>
          </a:bodyPr>
          <a:lstStyle/>
          <a:p>
            <a:r>
              <a:rPr lang="fi-FI" dirty="0" smtClean="0"/>
              <a:t>Kuuma tuoli</a:t>
            </a:r>
          </a:p>
          <a:p>
            <a:pPr lvl="1"/>
            <a:r>
              <a:rPr lang="fi-FI" dirty="0" smtClean="0"/>
              <a:t>Ryhmä haastattelee henkilöä, joka toimii roolissa. Myös ryhmä voi toimia rooleissa, mutta se ei ole välttämätöntä. Tarkoituksena on rakentaa roolihahmoa. Kuuma tuoli voi olla myös sisäisen monologin keino: kun roolihahmo istuu tuoliin, muu toiminta pysähtyy ja istuja voi kertoa ajatuksiaan ja tuntemuksiaan.</a:t>
            </a:r>
          </a:p>
          <a:p>
            <a:r>
              <a:rPr lang="fi-FI" dirty="0" err="1" smtClean="0"/>
              <a:t>Still</a:t>
            </a:r>
            <a:r>
              <a:rPr lang="fi-FI" dirty="0" smtClean="0"/>
              <a:t> –kuvat</a:t>
            </a:r>
          </a:p>
          <a:p>
            <a:pPr lvl="1"/>
            <a:r>
              <a:rPr lang="fi-FI" dirty="0" smtClean="0"/>
              <a:t>Pysäytetty tilannekuva, jota toiset voivat tarkastella keskittymällä tiettyyn konkreettiseen hetkeen…</a:t>
            </a:r>
          </a:p>
          <a:p>
            <a:r>
              <a:rPr lang="fi-FI" dirty="0" smtClean="0"/>
              <a:t>Haastattelut ja kuulustelut / Uutinen ja reportaasi</a:t>
            </a:r>
          </a:p>
          <a:p>
            <a:r>
              <a:rPr lang="fi-FI" dirty="0" smtClean="0"/>
              <a:t>Kokoukset</a:t>
            </a:r>
          </a:p>
          <a:p>
            <a:pPr lvl="1"/>
            <a:r>
              <a:rPr lang="fi-FI" dirty="0" smtClean="0"/>
              <a:t>Ryhmä kokoontuu rooleissaan kuulemaan uuden tiedon, toimintasuunnitelman tai tekemään päätöksiä.</a:t>
            </a:r>
          </a:p>
          <a:p>
            <a:r>
              <a:rPr lang="fi-FI" dirty="0" smtClean="0"/>
              <a:t>Koulumatkalla –näyttelyharjoitus s 12</a:t>
            </a:r>
            <a:endParaRPr lang="fi-FI" dirty="0"/>
          </a:p>
        </p:txBody>
      </p:sp>
      <p:sp>
        <p:nvSpPr>
          <p:cNvPr id="2" name="Otsikko 1"/>
          <p:cNvSpPr>
            <a:spLocks noGrp="1"/>
          </p:cNvSpPr>
          <p:nvPr>
            <p:ph type="title"/>
          </p:nvPr>
        </p:nvSpPr>
        <p:spPr/>
        <p:txBody>
          <a:bodyPr>
            <a:normAutofit fontScale="90000"/>
          </a:bodyPr>
          <a:lstStyle/>
          <a:p>
            <a:r>
              <a:rPr lang="fi-FI" dirty="0" smtClean="0"/>
              <a:t>Toimintaa ja tarinaa syventävät työtavat</a:t>
            </a:r>
            <a:endParaRPr lang="fi-FI" dirty="0"/>
          </a:p>
        </p:txBody>
      </p:sp>
    </p:spTree>
    <p:extLst>
      <p:ext uri="{BB962C8B-B14F-4D97-AF65-F5344CB8AC3E}">
        <p14:creationId xmlns:p14="http://schemas.microsoft.com/office/powerpoint/2010/main" val="1690756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lnSpcReduction="10000"/>
          </a:bodyPr>
          <a:lstStyle/>
          <a:p>
            <a:r>
              <a:rPr lang="fi-FI" dirty="0" smtClean="0"/>
              <a:t>Ajatusäänet</a:t>
            </a:r>
          </a:p>
          <a:p>
            <a:pPr lvl="1"/>
            <a:r>
              <a:rPr lang="fi-FI" dirty="0" smtClean="0"/>
              <a:t>Oppilaat valitsevat roolihenkilön ja miettivät, mitä roolihenkilö heidän mielestään ajattelee, He menevät seisomaan roolihenkilön taakse. He sanovat vuorollaan roolihenkilön ajatuksen ääneen.</a:t>
            </a:r>
          </a:p>
          <a:p>
            <a:r>
              <a:rPr lang="fi-FI" dirty="0" smtClean="0"/>
              <a:t>Ylästatus/Alastatus</a:t>
            </a:r>
          </a:p>
          <a:p>
            <a:pPr lvl="1"/>
            <a:r>
              <a:rPr lang="fi-FI" dirty="0" smtClean="0"/>
              <a:t>Ylästatus tarkoittaa, että henkilö kokee ja näyttää olevan henkisesti toisen henkilön yläpuolella. Esim. pelikorteilla statusasema, järjestetään suuremmasta pienempään äänettömästi…</a:t>
            </a:r>
          </a:p>
          <a:p>
            <a:r>
              <a:rPr lang="fi-FI" dirty="0" smtClean="0"/>
              <a:t>Improvisaatio pienryhmissä</a:t>
            </a:r>
          </a:p>
          <a:p>
            <a:pPr lvl="1"/>
            <a:r>
              <a:rPr lang="fi-FI" dirty="0" smtClean="0"/>
              <a:t>Ryhmät esittävät tulkintansa tilanteesta. Näin voidaan esittää ja testata vaihtoehtoisia toimintatapoja.</a:t>
            </a:r>
          </a:p>
          <a:p>
            <a:r>
              <a:rPr lang="fi-FI" dirty="0" smtClean="0"/>
              <a:t>Asiantuntija – tulkki</a:t>
            </a:r>
          </a:p>
          <a:p>
            <a:pPr lvl="1"/>
            <a:r>
              <a:rPr lang="fi-FI" dirty="0" smtClean="0"/>
              <a:t>Asiantuntija pitää luentoa siansaksaksi ja tulkki tulkkaa luennon yleisölle</a:t>
            </a:r>
          </a:p>
        </p:txBody>
      </p:sp>
      <p:sp>
        <p:nvSpPr>
          <p:cNvPr id="2" name="Otsikko 1"/>
          <p:cNvSpPr>
            <a:spLocks noGrp="1"/>
          </p:cNvSpPr>
          <p:nvPr>
            <p:ph type="title"/>
          </p:nvPr>
        </p:nvSpPr>
        <p:spPr/>
        <p:txBody>
          <a:bodyPr>
            <a:normAutofit/>
          </a:bodyPr>
          <a:lstStyle/>
          <a:p>
            <a:r>
              <a:rPr lang="fi-FI" dirty="0" smtClean="0"/>
              <a:t>Tulkitsemiseen ohjaavat työtavat</a:t>
            </a:r>
            <a:endParaRPr lang="fi-FI" dirty="0"/>
          </a:p>
        </p:txBody>
      </p:sp>
    </p:spTree>
    <p:extLst>
      <p:ext uri="{BB962C8B-B14F-4D97-AF65-F5344CB8AC3E}">
        <p14:creationId xmlns:p14="http://schemas.microsoft.com/office/powerpoint/2010/main" val="3643098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Laulu</a:t>
            </a:r>
          </a:p>
          <a:p>
            <a:pPr lvl="1"/>
            <a:r>
              <a:rPr lang="fi-FI" dirty="0" smtClean="0"/>
              <a:t>Pätkää laulusta voidaan käyttää tapahtumien täydentämiseen improvisaatioharjoituksissa</a:t>
            </a:r>
          </a:p>
          <a:p>
            <a:endParaRPr lang="fi-FI" dirty="0"/>
          </a:p>
        </p:txBody>
      </p:sp>
      <p:sp>
        <p:nvSpPr>
          <p:cNvPr id="2" name="Otsikko 1"/>
          <p:cNvSpPr>
            <a:spLocks noGrp="1"/>
          </p:cNvSpPr>
          <p:nvPr>
            <p:ph type="title"/>
          </p:nvPr>
        </p:nvSpPr>
        <p:spPr/>
        <p:txBody>
          <a:bodyPr>
            <a:normAutofit fontScale="90000"/>
          </a:bodyPr>
          <a:lstStyle/>
          <a:p>
            <a:r>
              <a:rPr lang="fi-FI" dirty="0" smtClean="0"/>
              <a:t>Asioiden käsittelyyn ja reflektointiin liittyvät työtavat</a:t>
            </a:r>
            <a:endParaRPr lang="fi-FI" dirty="0"/>
          </a:p>
        </p:txBody>
      </p:sp>
    </p:spTree>
    <p:extLst>
      <p:ext uri="{BB962C8B-B14F-4D97-AF65-F5344CB8AC3E}">
        <p14:creationId xmlns:p14="http://schemas.microsoft.com/office/powerpoint/2010/main" val="2866421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smtClean="0"/>
              <a:t>Hetken merkitseminen</a:t>
            </a:r>
          </a:p>
          <a:p>
            <a:pPr lvl="1"/>
            <a:r>
              <a:rPr lang="fi-FI" dirty="0" smtClean="0"/>
              <a:t>Osallistujia pyydetään miettimään tarkalleen sitä kohtaa, missä draamatyöskentelyn aikana heidän mielestään tapahtui heille jotain merkityksellistä.</a:t>
            </a:r>
          </a:p>
          <a:p>
            <a:r>
              <a:rPr lang="fi-FI" dirty="0" smtClean="0"/>
              <a:t>Pikafoorumi</a:t>
            </a:r>
          </a:p>
          <a:p>
            <a:pPr lvl="1"/>
            <a:r>
              <a:rPr lang="fi-FI" dirty="0" smtClean="0"/>
              <a:t>Lopussa ryhmä voi käydä kertomassa valitsemalleen roolihenkilölle jonkun neuvon, tai kertoa mietteen tai ajatuksen siitä, miten tahtoo neuvoa roolihenkilöä eteenpäin elämässä.</a:t>
            </a:r>
          </a:p>
          <a:p>
            <a:r>
              <a:rPr lang="fi-FI" dirty="0" smtClean="0"/>
              <a:t>Rentoutus</a:t>
            </a:r>
          </a:p>
          <a:p>
            <a:pPr lvl="1"/>
            <a:r>
              <a:rPr lang="fi-FI" dirty="0" smtClean="0"/>
              <a:t>Esim. spagettirentoutus…</a:t>
            </a:r>
            <a:endParaRPr lang="fi-FI" dirty="0"/>
          </a:p>
        </p:txBody>
      </p:sp>
      <p:sp>
        <p:nvSpPr>
          <p:cNvPr id="2" name="Otsikko 1"/>
          <p:cNvSpPr>
            <a:spLocks noGrp="1"/>
          </p:cNvSpPr>
          <p:nvPr>
            <p:ph type="title"/>
          </p:nvPr>
        </p:nvSpPr>
        <p:spPr/>
        <p:txBody>
          <a:bodyPr/>
          <a:lstStyle/>
          <a:p>
            <a:r>
              <a:rPr lang="fi-FI" dirty="0" smtClean="0"/>
              <a:t>Prosessin lopettaminen</a:t>
            </a:r>
            <a:endParaRPr lang="fi-FI" dirty="0"/>
          </a:p>
        </p:txBody>
      </p:sp>
    </p:spTree>
    <p:extLst>
      <p:ext uri="{BB962C8B-B14F-4D97-AF65-F5344CB8AC3E}">
        <p14:creationId xmlns:p14="http://schemas.microsoft.com/office/powerpoint/2010/main" val="866701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Eläinten karnevaalit</a:t>
            </a:r>
          </a:p>
          <a:p>
            <a:r>
              <a:rPr lang="fi-FI" dirty="0" smtClean="0"/>
              <a:t>Keittiövälinedraamaa</a:t>
            </a:r>
          </a:p>
          <a:p>
            <a:pPr lvl="1"/>
            <a:r>
              <a:rPr lang="fi-FI" dirty="0" smtClean="0"/>
              <a:t>Tiskiharjan ja rätin pulma</a:t>
            </a:r>
          </a:p>
          <a:p>
            <a:pPr lvl="1"/>
            <a:r>
              <a:rPr lang="fi-FI" dirty="0" smtClean="0"/>
              <a:t>Kattila pataa soimaa</a:t>
            </a:r>
          </a:p>
          <a:p>
            <a:pPr lvl="1"/>
            <a:r>
              <a:rPr lang="fi-FI" dirty="0" smtClean="0"/>
              <a:t>Haarukalla tökkii, ja pahasti</a:t>
            </a:r>
          </a:p>
          <a:p>
            <a:pPr lvl="1"/>
            <a:endParaRPr lang="fi-FI" dirty="0" smtClean="0"/>
          </a:p>
          <a:p>
            <a:pPr lvl="1"/>
            <a:endParaRPr lang="fi-FI" dirty="0"/>
          </a:p>
        </p:txBody>
      </p:sp>
      <p:sp>
        <p:nvSpPr>
          <p:cNvPr id="2" name="Otsikko 1"/>
          <p:cNvSpPr>
            <a:spLocks noGrp="1"/>
          </p:cNvSpPr>
          <p:nvPr>
            <p:ph type="title"/>
          </p:nvPr>
        </p:nvSpPr>
        <p:spPr/>
        <p:txBody>
          <a:bodyPr/>
          <a:lstStyle/>
          <a:p>
            <a:r>
              <a:rPr lang="fi-FI" dirty="0" smtClean="0"/>
              <a:t>Nukketeatteriharjoituksia</a:t>
            </a:r>
            <a:endParaRPr lang="fi-FI" dirty="0"/>
          </a:p>
        </p:txBody>
      </p:sp>
    </p:spTree>
    <p:extLst>
      <p:ext uri="{BB962C8B-B14F-4D97-AF65-F5344CB8AC3E}">
        <p14:creationId xmlns:p14="http://schemas.microsoft.com/office/powerpoint/2010/main" val="200407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Apua Merirosvoja –tehtävän purku</a:t>
            </a:r>
          </a:p>
          <a:p>
            <a:r>
              <a:rPr lang="fi-FI" dirty="0" smtClean="0"/>
              <a:t>Paikallinen kulttuuritarjonta –tehtävä</a:t>
            </a:r>
          </a:p>
          <a:p>
            <a:r>
              <a:rPr lang="fi-FI" dirty="0" smtClean="0"/>
              <a:t>Tehtävänanto kulttuurijuhlaan</a:t>
            </a:r>
          </a:p>
          <a:p>
            <a:r>
              <a:rPr lang="fi-FI" dirty="0" smtClean="0"/>
              <a:t>Lyhyt </a:t>
            </a:r>
            <a:r>
              <a:rPr lang="fi-FI" dirty="0" err="1" smtClean="0"/>
              <a:t>teoriapläjäys</a:t>
            </a:r>
            <a:r>
              <a:rPr lang="fi-FI" dirty="0" smtClean="0"/>
              <a:t> draamasta</a:t>
            </a:r>
          </a:p>
          <a:p>
            <a:r>
              <a:rPr lang="fi-FI" dirty="0" err="1" smtClean="0"/>
              <a:t>Käytännnön</a:t>
            </a:r>
            <a:r>
              <a:rPr lang="fi-FI" dirty="0" smtClean="0"/>
              <a:t> draamaharjoituksia</a:t>
            </a:r>
          </a:p>
        </p:txBody>
      </p:sp>
      <p:sp>
        <p:nvSpPr>
          <p:cNvPr id="2" name="Otsikko 1"/>
          <p:cNvSpPr>
            <a:spLocks noGrp="1"/>
          </p:cNvSpPr>
          <p:nvPr>
            <p:ph type="title"/>
          </p:nvPr>
        </p:nvSpPr>
        <p:spPr/>
        <p:txBody>
          <a:bodyPr/>
          <a:lstStyle/>
          <a:p>
            <a:r>
              <a:rPr lang="fi-FI" dirty="0" smtClean="0"/>
              <a:t>Päivän ohjelma:</a:t>
            </a:r>
            <a:endParaRPr lang="fi-FI" dirty="0"/>
          </a:p>
        </p:txBody>
      </p:sp>
    </p:spTree>
    <p:extLst>
      <p:ext uri="{BB962C8B-B14F-4D97-AF65-F5344CB8AC3E}">
        <p14:creationId xmlns:p14="http://schemas.microsoft.com/office/powerpoint/2010/main" val="4286417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Mikä esityksessä oli hienointa, antoisinta jne.?</a:t>
            </a:r>
          </a:p>
          <a:p>
            <a:r>
              <a:rPr lang="fi-FI" dirty="0" smtClean="0"/>
              <a:t>Mitä elementtejä esityksestä voisitte itse hyödyntää omissa teatteriprojekteissa? (esim. päiväkodissa / seurakunnassa jne.)</a:t>
            </a:r>
            <a:endParaRPr lang="fi-FI" dirty="0"/>
          </a:p>
        </p:txBody>
      </p:sp>
      <p:sp>
        <p:nvSpPr>
          <p:cNvPr id="2" name="Otsikko 1"/>
          <p:cNvSpPr>
            <a:spLocks noGrp="1"/>
          </p:cNvSpPr>
          <p:nvPr>
            <p:ph type="title"/>
          </p:nvPr>
        </p:nvSpPr>
        <p:spPr/>
        <p:txBody>
          <a:bodyPr>
            <a:normAutofit/>
          </a:bodyPr>
          <a:lstStyle/>
          <a:p>
            <a:r>
              <a:rPr lang="fi-FI" dirty="0" smtClean="0"/>
              <a:t>Apua, Merirosvoja –esityksen purku</a:t>
            </a:r>
            <a:endParaRPr lang="fi-FI" dirty="0"/>
          </a:p>
        </p:txBody>
      </p:sp>
    </p:spTree>
    <p:extLst>
      <p:ext uri="{BB962C8B-B14F-4D97-AF65-F5344CB8AC3E}">
        <p14:creationId xmlns:p14="http://schemas.microsoft.com/office/powerpoint/2010/main" val="1395070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1556792"/>
            <a:ext cx="8229600" cy="4752528"/>
          </a:xfrm>
        </p:spPr>
        <p:txBody>
          <a:bodyPr>
            <a:noAutofit/>
          </a:bodyPr>
          <a:lstStyle/>
          <a:p>
            <a:pPr marL="0" indent="0">
              <a:buNone/>
            </a:pPr>
            <a:r>
              <a:rPr lang="fi-FI" sz="2000" dirty="0" smtClean="0"/>
              <a:t>Etsikää </a:t>
            </a:r>
            <a:r>
              <a:rPr lang="fi-FI" sz="2000" dirty="0"/>
              <a:t>4 hengen ryhmissä paikallista kulttuuritarjontaa niin lapsille kuin aikuisillekin. Kulttuuritarjonta voi liittyä niin harrastamiseen kuin erilaisiin vierailukohteisiinkin. Tehkää lisäksi kestävän kehityksen kirjasta tehtävä 11 niin, että selvitätte vähintään yhden seuraavista käsitteistä: </a:t>
            </a:r>
            <a:r>
              <a:rPr lang="fi-FI" sz="2000" i="1" dirty="0"/>
              <a:t>paikalliskulttuuri, populaarikulttuuri, korkeakulttuuri, kansallinen kulttuuri ja inhimillinen kulttuuri.</a:t>
            </a:r>
            <a:r>
              <a:rPr lang="fi-FI" sz="2000" dirty="0"/>
              <a:t/>
            </a:r>
            <a:br>
              <a:rPr lang="fi-FI" sz="2000" dirty="0"/>
            </a:br>
            <a:r>
              <a:rPr lang="fi-FI" sz="2000" dirty="0"/>
              <a:t/>
            </a:r>
            <a:br>
              <a:rPr lang="fi-FI" sz="2000" dirty="0"/>
            </a:br>
            <a:r>
              <a:rPr lang="fi-FI" sz="2000" dirty="0"/>
              <a:t>Ryhmät valitsevat yhden seuraavista aihealueista</a:t>
            </a:r>
            <a:r>
              <a:rPr lang="fi-FI" sz="2000" dirty="0" smtClean="0"/>
              <a:t>:</a:t>
            </a:r>
            <a:r>
              <a:rPr lang="fi-FI" sz="2000" dirty="0"/>
              <a:t/>
            </a:r>
            <a:br>
              <a:rPr lang="fi-FI" sz="2000" dirty="0"/>
            </a:br>
            <a:r>
              <a:rPr lang="fi-FI" sz="2000" dirty="0"/>
              <a:t>1)</a:t>
            </a:r>
            <a:r>
              <a:rPr lang="fi-FI" sz="2000" b="1" dirty="0"/>
              <a:t> Liikunta </a:t>
            </a:r>
            <a:r>
              <a:rPr lang="fi-FI" sz="2000" dirty="0"/>
              <a:t>+ </a:t>
            </a:r>
            <a:r>
              <a:rPr lang="fi-FI" sz="2000" i="1" dirty="0"/>
              <a:t>paikalliskulttuuri </a:t>
            </a:r>
            <a:r>
              <a:rPr lang="fi-FI" sz="2000" dirty="0"/>
              <a:t>-</a:t>
            </a:r>
            <a:r>
              <a:rPr lang="fi-FI" sz="2000" dirty="0" smtClean="0"/>
              <a:t>käsite</a:t>
            </a:r>
            <a:r>
              <a:rPr lang="fi-FI" sz="2000" dirty="0"/>
              <a:t/>
            </a:r>
            <a:br>
              <a:rPr lang="fi-FI" sz="2000" dirty="0"/>
            </a:br>
            <a:r>
              <a:rPr lang="fi-FI" sz="2000" dirty="0"/>
              <a:t>2) </a:t>
            </a:r>
            <a:r>
              <a:rPr lang="fi-FI" sz="2000" b="1" dirty="0"/>
              <a:t>Kuvataide</a:t>
            </a:r>
            <a:r>
              <a:rPr lang="fi-FI" sz="2000" dirty="0"/>
              <a:t> / </a:t>
            </a:r>
            <a:r>
              <a:rPr lang="fi-FI" sz="2000" b="1" dirty="0"/>
              <a:t>Kädentaidot</a:t>
            </a:r>
            <a:r>
              <a:rPr lang="fi-FI" sz="2000" dirty="0"/>
              <a:t> + </a:t>
            </a:r>
            <a:r>
              <a:rPr lang="fi-FI" sz="2000" i="1" dirty="0" smtClean="0"/>
              <a:t>korkeakulttuurin ja inhimillisen kulttuurin -käsitteet</a:t>
            </a:r>
            <a:r>
              <a:rPr lang="fi-FI" sz="2000" dirty="0"/>
              <a:t/>
            </a:r>
            <a:br>
              <a:rPr lang="fi-FI" sz="2000" dirty="0"/>
            </a:br>
            <a:r>
              <a:rPr lang="fi-FI" sz="2000" dirty="0"/>
              <a:t>3) </a:t>
            </a:r>
            <a:r>
              <a:rPr lang="fi-FI" sz="2000" b="1" dirty="0"/>
              <a:t>Musiikki</a:t>
            </a:r>
            <a:r>
              <a:rPr lang="fi-FI" sz="2000" dirty="0"/>
              <a:t> + </a:t>
            </a:r>
            <a:r>
              <a:rPr lang="fi-FI" sz="2000" i="1" dirty="0"/>
              <a:t>p</a:t>
            </a:r>
            <a:r>
              <a:rPr lang="fi-FI" sz="2000" i="1" dirty="0" smtClean="0"/>
              <a:t>opulaarikulttuuri</a:t>
            </a:r>
            <a:r>
              <a:rPr lang="fi-FI" sz="2000" i="1" dirty="0"/>
              <a:t> </a:t>
            </a:r>
            <a:r>
              <a:rPr lang="fi-FI" sz="2000" dirty="0"/>
              <a:t>-</a:t>
            </a:r>
            <a:r>
              <a:rPr lang="fi-FI" sz="2000" dirty="0" smtClean="0"/>
              <a:t>käsite</a:t>
            </a:r>
            <a:r>
              <a:rPr lang="fi-FI" sz="2000" dirty="0"/>
              <a:t/>
            </a:r>
            <a:br>
              <a:rPr lang="fi-FI" sz="2000" dirty="0"/>
            </a:br>
            <a:r>
              <a:rPr lang="fi-FI" sz="2000" dirty="0"/>
              <a:t>4) </a:t>
            </a:r>
            <a:r>
              <a:rPr lang="fi-FI" sz="2000" b="1" dirty="0"/>
              <a:t>Museot ja näyttelyt </a:t>
            </a:r>
            <a:r>
              <a:rPr lang="fi-FI" sz="2000" dirty="0"/>
              <a:t>+ </a:t>
            </a:r>
            <a:r>
              <a:rPr lang="fi-FI" sz="2000" i="1" dirty="0" smtClean="0"/>
              <a:t>kansalliskulttuuri –käsite</a:t>
            </a:r>
          </a:p>
          <a:p>
            <a:pPr marL="0" indent="0">
              <a:buNone/>
            </a:pPr>
            <a:endParaRPr lang="fi-FI" sz="2000" i="1" dirty="0" smtClean="0"/>
          </a:p>
          <a:p>
            <a:pPr marL="0" indent="0">
              <a:buNone/>
            </a:pPr>
            <a:r>
              <a:rPr lang="fi-FI" sz="1800" dirty="0" smtClean="0"/>
              <a:t>Jos olet pois tunnilta, niin tee tehtävä itsenäisesti  raportoimalla yhdestä valitsemastasi aihealueesta </a:t>
            </a:r>
            <a:r>
              <a:rPr lang="fi-FI" sz="1800" dirty="0" err="1" smtClean="0"/>
              <a:t>väh</a:t>
            </a:r>
            <a:r>
              <a:rPr lang="fi-FI" sz="1800" dirty="0" smtClean="0"/>
              <a:t>. 2 kohdetta ja selvitä yksi  valitsemasi käsite.</a:t>
            </a:r>
            <a:r>
              <a:rPr lang="fi-FI" sz="2000" dirty="0"/>
              <a:t/>
            </a:r>
            <a:br>
              <a:rPr lang="fi-FI" sz="2000" dirty="0"/>
            </a:br>
            <a:r>
              <a:rPr lang="fi-FI" sz="2000" dirty="0"/>
              <a:t/>
            </a:r>
            <a:br>
              <a:rPr lang="fi-FI" sz="2000" dirty="0"/>
            </a:br>
            <a:endParaRPr lang="fi-FI" sz="2000" dirty="0"/>
          </a:p>
        </p:txBody>
      </p:sp>
      <p:sp>
        <p:nvSpPr>
          <p:cNvPr id="2" name="Otsikko 1"/>
          <p:cNvSpPr>
            <a:spLocks noGrp="1"/>
          </p:cNvSpPr>
          <p:nvPr>
            <p:ph type="title"/>
          </p:nvPr>
        </p:nvSpPr>
        <p:spPr/>
        <p:txBody>
          <a:bodyPr>
            <a:normAutofit fontScale="90000"/>
          </a:bodyPr>
          <a:lstStyle/>
          <a:p>
            <a:r>
              <a:rPr lang="fi-FI" dirty="0" smtClean="0"/>
              <a:t>Paikallinen kulttuuritarjonta -ryhmätehtävä</a:t>
            </a:r>
            <a:endParaRPr lang="fi-FI" dirty="0"/>
          </a:p>
        </p:txBody>
      </p:sp>
    </p:spTree>
    <p:extLst>
      <p:ext uri="{BB962C8B-B14F-4D97-AF65-F5344CB8AC3E}">
        <p14:creationId xmlns:p14="http://schemas.microsoft.com/office/powerpoint/2010/main" val="1269505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92500" lnSpcReduction="10000"/>
          </a:bodyPr>
          <a:lstStyle/>
          <a:p>
            <a:r>
              <a:rPr lang="fi-FI" dirty="0" smtClean="0"/>
              <a:t>…löydöksenne </a:t>
            </a:r>
            <a:r>
              <a:rPr lang="fi-FI" b="1" dirty="0" smtClean="0"/>
              <a:t>keskustelupalstalle</a:t>
            </a:r>
            <a:endParaRPr lang="fi-FI" dirty="0"/>
          </a:p>
          <a:p>
            <a:pPr lvl="1"/>
            <a:r>
              <a:rPr lang="fi-FI" dirty="0" smtClean="0"/>
              <a:t>paikallinen </a:t>
            </a:r>
            <a:r>
              <a:rPr lang="fi-FI" dirty="0"/>
              <a:t>kulttuuritarjonta -osion alle</a:t>
            </a:r>
            <a:r>
              <a:rPr lang="fi-FI" dirty="0" smtClean="0"/>
              <a:t>.</a:t>
            </a:r>
          </a:p>
          <a:p>
            <a:r>
              <a:rPr lang="fi-FI" dirty="0" smtClean="0"/>
              <a:t>Kirjoittakaa </a:t>
            </a:r>
            <a:r>
              <a:rPr lang="fi-FI" b="1" dirty="0"/>
              <a:t>otsikoksi ryhmän </a:t>
            </a:r>
            <a:r>
              <a:rPr lang="fi-FI" b="1" dirty="0" smtClean="0"/>
              <a:t>aihe</a:t>
            </a:r>
            <a:endParaRPr lang="fi-FI" b="1" dirty="0"/>
          </a:p>
          <a:p>
            <a:pPr lvl="1"/>
            <a:r>
              <a:rPr lang="fi-FI" dirty="0" smtClean="0"/>
              <a:t>Ja esittelyyn ryhmän jäsenten </a:t>
            </a:r>
            <a:r>
              <a:rPr lang="fi-FI" b="1" dirty="0" smtClean="0"/>
              <a:t>nimet, </a:t>
            </a:r>
            <a:r>
              <a:rPr lang="fi-FI" b="1" dirty="0"/>
              <a:t>kohteen nimi, kulttuuritarjonta, aukioloajat, kenelle ja minkä ikäisille kulttuuritarjonta on suunnattu, mahdolliset </a:t>
            </a:r>
            <a:r>
              <a:rPr lang="fi-FI" b="1" dirty="0" smtClean="0"/>
              <a:t>kustannukset</a:t>
            </a:r>
            <a:r>
              <a:rPr lang="fi-FI" dirty="0" smtClean="0"/>
              <a:t>, </a:t>
            </a:r>
            <a:r>
              <a:rPr lang="fi-FI" b="1" dirty="0" smtClean="0"/>
              <a:t>vapaavalintaiset kommentit…</a:t>
            </a:r>
          </a:p>
          <a:p>
            <a:r>
              <a:rPr lang="fi-FI" dirty="0" smtClean="0"/>
              <a:t>Yrittäkää </a:t>
            </a:r>
            <a:r>
              <a:rPr lang="fi-FI" dirty="0"/>
              <a:t>löytää jokaiseen aihealueeseen ainakin </a:t>
            </a:r>
            <a:r>
              <a:rPr lang="fi-FI" b="1" dirty="0"/>
              <a:t>4 kohdetta</a:t>
            </a:r>
            <a:r>
              <a:rPr lang="fi-FI" dirty="0"/>
              <a:t>. Liittäkää myös </a:t>
            </a:r>
            <a:r>
              <a:rPr lang="fi-FI" b="1" dirty="0"/>
              <a:t>linkki</a:t>
            </a:r>
            <a:r>
              <a:rPr lang="fi-FI" dirty="0"/>
              <a:t> kulttuurikohteen Internet -sivuille, jos sellaiset ovat </a:t>
            </a:r>
            <a:r>
              <a:rPr lang="fi-FI" dirty="0" smtClean="0"/>
              <a:t>olemassa.</a:t>
            </a:r>
          </a:p>
          <a:p>
            <a:endParaRPr lang="fi-FI" dirty="0" smtClean="0"/>
          </a:p>
          <a:p>
            <a:r>
              <a:rPr lang="fi-FI" dirty="0" smtClean="0"/>
              <a:t>Aukaiskaa teidän </a:t>
            </a:r>
            <a:r>
              <a:rPr lang="fi-FI" dirty="0"/>
              <a:t>ryhmällenne selvitettäväksi annettu </a:t>
            </a:r>
            <a:r>
              <a:rPr lang="fi-FI" b="1" dirty="0"/>
              <a:t>käsite</a:t>
            </a:r>
            <a:r>
              <a:rPr lang="fi-FI" dirty="0"/>
              <a:t>. Voitte käyttää esimerkkejä avaamaan </a:t>
            </a:r>
            <a:r>
              <a:rPr lang="fi-FI" dirty="0" smtClean="0"/>
              <a:t>käsitettä. </a:t>
            </a:r>
          </a:p>
          <a:p>
            <a:endParaRPr lang="fi-FI" dirty="0"/>
          </a:p>
          <a:p>
            <a:r>
              <a:rPr lang="fi-FI" dirty="0" smtClean="0"/>
              <a:t>Ryhmätöiden esitykset klo…</a:t>
            </a:r>
          </a:p>
          <a:p>
            <a:endParaRPr lang="fi-FI" dirty="0"/>
          </a:p>
          <a:p>
            <a:endParaRPr lang="fi-FI" dirty="0"/>
          </a:p>
        </p:txBody>
      </p:sp>
      <p:sp>
        <p:nvSpPr>
          <p:cNvPr id="2" name="Otsikko 1"/>
          <p:cNvSpPr>
            <a:spLocks noGrp="1"/>
          </p:cNvSpPr>
          <p:nvPr>
            <p:ph type="title"/>
          </p:nvPr>
        </p:nvSpPr>
        <p:spPr/>
        <p:txBody>
          <a:bodyPr/>
          <a:lstStyle/>
          <a:p>
            <a:r>
              <a:rPr lang="fi-FI" dirty="0" smtClean="0"/>
              <a:t>Raportoikaa…</a:t>
            </a:r>
            <a:endParaRPr lang="fi-FI" dirty="0"/>
          </a:p>
        </p:txBody>
      </p:sp>
    </p:spTree>
    <p:extLst>
      <p:ext uri="{BB962C8B-B14F-4D97-AF65-F5344CB8AC3E}">
        <p14:creationId xmlns:p14="http://schemas.microsoft.com/office/powerpoint/2010/main" val="403127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smtClean="0"/>
              <a:t>Tee tehtävä 12. kestävän kehityksen kirjasta:</a:t>
            </a:r>
          </a:p>
          <a:p>
            <a:pPr lvl="1"/>
            <a:r>
              <a:rPr lang="fi-FI" dirty="0" smtClean="0"/>
              <a:t>Montako erilaista kulttuuria oli esillä?</a:t>
            </a:r>
          </a:p>
          <a:p>
            <a:pPr lvl="1"/>
            <a:r>
              <a:rPr lang="fi-FI" dirty="0" smtClean="0"/>
              <a:t>Mikä sinusta oli hienointa?</a:t>
            </a:r>
          </a:p>
          <a:p>
            <a:pPr lvl="1"/>
            <a:r>
              <a:rPr lang="fi-FI" dirty="0" smtClean="0"/>
              <a:t>Jos olet itse esiintymässä, kerro esiintymiskokemuksesta…</a:t>
            </a:r>
          </a:p>
          <a:p>
            <a:r>
              <a:rPr lang="fi-FI" dirty="0" smtClean="0"/>
              <a:t>Raportoi </a:t>
            </a:r>
            <a:r>
              <a:rPr lang="fi-FI" dirty="0"/>
              <a:t>tehtävä keskustelupalstalle ja kommentoi ainakin yhtä toisen tekemää raporttia</a:t>
            </a:r>
          </a:p>
          <a:p>
            <a:endParaRPr lang="fi-FI" dirty="0" smtClean="0"/>
          </a:p>
        </p:txBody>
      </p:sp>
      <p:sp>
        <p:nvSpPr>
          <p:cNvPr id="2" name="Otsikko 1"/>
          <p:cNvSpPr>
            <a:spLocks noGrp="1"/>
          </p:cNvSpPr>
          <p:nvPr>
            <p:ph type="title"/>
          </p:nvPr>
        </p:nvSpPr>
        <p:spPr/>
        <p:txBody>
          <a:bodyPr/>
          <a:lstStyle/>
          <a:p>
            <a:r>
              <a:rPr lang="fi-FI" dirty="0" smtClean="0"/>
              <a:t>Tehtävä Kulttuurijuhlaan</a:t>
            </a:r>
            <a:endParaRPr lang="fi-FI" dirty="0"/>
          </a:p>
        </p:txBody>
      </p:sp>
    </p:spTree>
    <p:extLst>
      <p:ext uri="{BB962C8B-B14F-4D97-AF65-F5344CB8AC3E}">
        <p14:creationId xmlns:p14="http://schemas.microsoft.com/office/powerpoint/2010/main" val="335551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r>
              <a:rPr lang="fi-FI" dirty="0" smtClean="0"/>
              <a:t>Draamakasvatuksen </a:t>
            </a:r>
            <a:r>
              <a:rPr lang="fi-FI" dirty="0" smtClean="0"/>
              <a:t>määrittelyä</a:t>
            </a:r>
          </a:p>
          <a:p>
            <a:pPr lvl="1"/>
            <a:r>
              <a:rPr lang="fi-FI" dirty="0" smtClean="0"/>
              <a:t>Mistä </a:t>
            </a:r>
            <a:r>
              <a:rPr lang="fi-FI" dirty="0" smtClean="0"/>
              <a:t>draama </a:t>
            </a:r>
            <a:r>
              <a:rPr lang="fi-FI" dirty="0" smtClean="0"/>
              <a:t>rakentuu</a:t>
            </a:r>
          </a:p>
          <a:p>
            <a:pPr lvl="1"/>
            <a:r>
              <a:rPr lang="fi-FI" dirty="0" smtClean="0"/>
              <a:t>Miten </a:t>
            </a:r>
            <a:r>
              <a:rPr lang="fi-FI" dirty="0" smtClean="0"/>
              <a:t>draamassa opitaan</a:t>
            </a:r>
          </a:p>
          <a:p>
            <a:r>
              <a:rPr lang="fi-FI" dirty="0" smtClean="0"/>
              <a:t>Draaman </a:t>
            </a:r>
            <a:r>
              <a:rPr lang="fi-FI" dirty="0" smtClean="0"/>
              <a:t>genret</a:t>
            </a:r>
          </a:p>
          <a:p>
            <a:r>
              <a:rPr lang="fi-FI" dirty="0" smtClean="0"/>
              <a:t>Draaman työtavat</a:t>
            </a:r>
          </a:p>
          <a:p>
            <a:r>
              <a:rPr lang="fi-FI" dirty="0" smtClean="0"/>
              <a:t>Draamasopimus</a:t>
            </a:r>
          </a:p>
          <a:p>
            <a:r>
              <a:rPr lang="fi-FI" dirty="0" smtClean="0"/>
              <a:t>Nukketeatteri</a:t>
            </a:r>
          </a:p>
          <a:p>
            <a:endParaRPr lang="fi-FI" dirty="0"/>
          </a:p>
          <a:p>
            <a:endParaRPr lang="fi-FI" dirty="0"/>
          </a:p>
        </p:txBody>
      </p:sp>
      <p:sp>
        <p:nvSpPr>
          <p:cNvPr id="2" name="Otsikko 1"/>
          <p:cNvSpPr>
            <a:spLocks noGrp="1"/>
          </p:cNvSpPr>
          <p:nvPr>
            <p:ph type="title"/>
          </p:nvPr>
        </p:nvSpPr>
        <p:spPr/>
        <p:txBody>
          <a:bodyPr>
            <a:normAutofit fontScale="90000"/>
          </a:bodyPr>
          <a:lstStyle/>
          <a:p>
            <a:r>
              <a:rPr lang="fi-FI" dirty="0" smtClean="0"/>
              <a:t>Draamakasvatus</a:t>
            </a:r>
            <a:br>
              <a:rPr lang="fi-FI" dirty="0" smtClean="0"/>
            </a:br>
            <a:r>
              <a:rPr lang="fi-FI" dirty="0" smtClean="0"/>
              <a:t>– </a:t>
            </a:r>
            <a:r>
              <a:rPr lang="fi-FI" dirty="0"/>
              <a:t>vakavaa </a:t>
            </a:r>
            <a:r>
              <a:rPr lang="fi-FI" dirty="0" smtClean="0"/>
              <a:t>leikillisyyttä</a:t>
            </a:r>
            <a:endParaRPr lang="fi-FI" dirty="0"/>
          </a:p>
        </p:txBody>
      </p:sp>
    </p:spTree>
    <p:extLst>
      <p:ext uri="{BB962C8B-B14F-4D97-AF65-F5344CB8AC3E}">
        <p14:creationId xmlns:p14="http://schemas.microsoft.com/office/powerpoint/2010/main" val="426457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92500"/>
          </a:bodyPr>
          <a:lstStyle/>
          <a:p>
            <a:r>
              <a:rPr lang="fi-FI" dirty="0" smtClean="0"/>
              <a:t>…kuvataan ja tutkitaan olemista</a:t>
            </a:r>
          </a:p>
          <a:p>
            <a:r>
              <a:rPr lang="fi-FI" dirty="0" smtClean="0"/>
              <a:t>…korostetaan taiteen </a:t>
            </a:r>
            <a:r>
              <a:rPr lang="fi-FI" dirty="0" err="1" smtClean="0"/>
              <a:t>osallistavaa</a:t>
            </a:r>
            <a:r>
              <a:rPr lang="fi-FI" dirty="0" smtClean="0"/>
              <a:t> ja tutkivaa roolia, sekä kulttuurista oppimista</a:t>
            </a:r>
          </a:p>
          <a:p>
            <a:r>
              <a:rPr lang="fi-FI" dirty="0" smtClean="0"/>
              <a:t>…oppiminen ja kasvaminen tapahtuu luonnollisesti leikin ja leikinomaisen toiminnan kautta</a:t>
            </a:r>
          </a:p>
          <a:p>
            <a:r>
              <a:rPr lang="fi-FI" dirty="0" smtClean="0"/>
              <a:t>…oppimishetket </a:t>
            </a:r>
            <a:r>
              <a:rPr lang="fi-FI" dirty="0"/>
              <a:t>tapahtuvat tilassa, jossa todellinen ja fiktiivinen maailma </a:t>
            </a:r>
            <a:r>
              <a:rPr lang="fi-FI" dirty="0" smtClean="0"/>
              <a:t>kohtaavat</a:t>
            </a:r>
          </a:p>
          <a:p>
            <a:r>
              <a:rPr lang="fi-FI" dirty="0" smtClean="0"/>
              <a:t>…saamme näkökulmaa siihen, mitä </a:t>
            </a:r>
            <a:r>
              <a:rPr lang="fi-FI" dirty="0"/>
              <a:t>joku asia merkitsee – ei vain itselle, vaan toiselle; </a:t>
            </a:r>
            <a:r>
              <a:rPr lang="fi-FI" b="1" dirty="0"/>
              <a:t>miltä tuntuu olla toisen ihmisen </a:t>
            </a:r>
            <a:r>
              <a:rPr lang="fi-FI" b="1" dirty="0" smtClean="0"/>
              <a:t>kengissä</a:t>
            </a:r>
            <a:endParaRPr lang="fi-FI" dirty="0" smtClean="0"/>
          </a:p>
          <a:p>
            <a:r>
              <a:rPr lang="fi-FI" dirty="0" smtClean="0"/>
              <a:t>…tehtävänä on luoda kasvatukseen ja taidekasvatukseen erityisiä ”leikillisyyden tiloja”, jossa tasapainoillaan jäljittelevän toiminnan ja todellisuuden luovan toiminnan välillä…</a:t>
            </a:r>
          </a:p>
          <a:p>
            <a:r>
              <a:rPr lang="fi-FI" dirty="0" smtClean="0"/>
              <a:t>Oppiminen tapahtuu ryhmässä!</a:t>
            </a:r>
            <a:endParaRPr lang="fi-FI" dirty="0"/>
          </a:p>
        </p:txBody>
      </p:sp>
      <p:sp>
        <p:nvSpPr>
          <p:cNvPr id="2" name="Otsikko 1"/>
          <p:cNvSpPr>
            <a:spLocks noGrp="1"/>
          </p:cNvSpPr>
          <p:nvPr>
            <p:ph type="title"/>
          </p:nvPr>
        </p:nvSpPr>
        <p:spPr/>
        <p:txBody>
          <a:bodyPr/>
          <a:lstStyle/>
          <a:p>
            <a:r>
              <a:rPr lang="fi-FI" dirty="0" smtClean="0"/>
              <a:t>Draamakasvatuksessa…</a:t>
            </a:r>
            <a:endParaRPr lang="fi-FI" dirty="0"/>
          </a:p>
        </p:txBody>
      </p:sp>
    </p:spTree>
    <p:extLst>
      <p:ext uri="{BB962C8B-B14F-4D97-AF65-F5344CB8AC3E}">
        <p14:creationId xmlns:p14="http://schemas.microsoft.com/office/powerpoint/2010/main" val="393840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uudukko">
  <a:themeElements>
    <a:clrScheme name="Ruudukko">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Ruudukko">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Ruudukko">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595</TotalTime>
  <Words>1304</Words>
  <Application>Microsoft Office PowerPoint</Application>
  <PresentationFormat>Näytössä katseltava diaesitys (4:3)</PresentationFormat>
  <Paragraphs>153</Paragraphs>
  <Slides>24</Slides>
  <Notes>0</Notes>
  <HiddenSlides>0</HiddenSlides>
  <MMClips>0</MMClips>
  <ScaleCrop>false</ScaleCrop>
  <HeadingPairs>
    <vt:vector size="4" baseType="variant">
      <vt:variant>
        <vt:lpstr>Teema</vt:lpstr>
      </vt:variant>
      <vt:variant>
        <vt:i4>1</vt:i4>
      </vt:variant>
      <vt:variant>
        <vt:lpstr>Dian otsikot</vt:lpstr>
      </vt:variant>
      <vt:variant>
        <vt:i4>24</vt:i4>
      </vt:variant>
    </vt:vector>
  </HeadingPairs>
  <TitlesOfParts>
    <vt:vector size="25" baseType="lpstr">
      <vt:lpstr>Ruudukko</vt:lpstr>
      <vt:lpstr>Paikallinen kulttuuritarjonta &amp; Draamakasvatus</vt:lpstr>
      <vt:lpstr>Viime kerralla käsiteltyä: TAIDE JA KULTTUURI</vt:lpstr>
      <vt:lpstr>Päivän ohjelma:</vt:lpstr>
      <vt:lpstr>Apua, Merirosvoja –esityksen purku</vt:lpstr>
      <vt:lpstr>Paikallinen kulttuuritarjonta -ryhmätehtävä</vt:lpstr>
      <vt:lpstr>Raportoikaa…</vt:lpstr>
      <vt:lpstr>Tehtävä Kulttuurijuhlaan</vt:lpstr>
      <vt:lpstr>Draamakasvatus – vakavaa leikillisyyttä</vt:lpstr>
      <vt:lpstr>Draamakasvatuksessa…</vt:lpstr>
      <vt:lpstr>Mistä draama rakentuu…</vt:lpstr>
      <vt:lpstr>Draaman genret</vt:lpstr>
      <vt:lpstr>Draaman työtavat (Voidaan hyödyntää kaikissa draaman genreissä)</vt:lpstr>
      <vt:lpstr>Draamasopimus</vt:lpstr>
      <vt:lpstr>Nukketeatteri</vt:lpstr>
      <vt:lpstr>Lähteet</vt:lpstr>
      <vt:lpstr>Prosessien aloittamiseen liittyviä työtapoja</vt:lpstr>
      <vt:lpstr>Prosessien aloittamiseen liittyviä työtapoja</vt:lpstr>
      <vt:lpstr>Prosessien aloittamiseen liittyviä työtapoja</vt:lpstr>
      <vt:lpstr>Puitteita ja miljöötä rakentavat roolit</vt:lpstr>
      <vt:lpstr>Toimintaa ja tarinaa syventävät työtavat</vt:lpstr>
      <vt:lpstr>Tulkitsemiseen ohjaavat työtavat</vt:lpstr>
      <vt:lpstr>Asioiden käsittelyyn ja reflektointiin liittyvät työtavat</vt:lpstr>
      <vt:lpstr>Prosessin lopettaminen</vt:lpstr>
      <vt:lpstr>Nukketeatteriharjoituksia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Draamakasvatus</dc:title>
  <dc:creator>Henna</dc:creator>
  <cp:lastModifiedBy>Henna</cp:lastModifiedBy>
  <cp:revision>40</cp:revision>
  <cp:lastPrinted>2012-11-14T20:21:34Z</cp:lastPrinted>
  <dcterms:created xsi:type="dcterms:W3CDTF">2012-10-28T21:52:18Z</dcterms:created>
  <dcterms:modified xsi:type="dcterms:W3CDTF">2012-11-14T20:23:59Z</dcterms:modified>
</cp:coreProperties>
</file>