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1" r:id="rId3"/>
    <p:sldId id="258" r:id="rId4"/>
    <p:sldId id="259" r:id="rId5"/>
    <p:sldId id="265" r:id="rId6"/>
    <p:sldId id="266" r:id="rId7"/>
    <p:sldId id="280" r:id="rId8"/>
    <p:sldId id="282" r:id="rId9"/>
    <p:sldId id="283" r:id="rId10"/>
    <p:sldId id="281" r:id="rId11"/>
    <p:sldId id="267" r:id="rId12"/>
    <p:sldId id="268" r:id="rId13"/>
    <p:sldId id="260" r:id="rId14"/>
    <p:sldId id="269" r:id="rId15"/>
    <p:sldId id="271" r:id="rId16"/>
    <p:sldId id="277" r:id="rId17"/>
    <p:sldId id="278" r:id="rId18"/>
    <p:sldId id="279" r:id="rId19"/>
    <p:sldId id="262" r:id="rId20"/>
    <p:sldId id="272" r:id="rId21"/>
    <p:sldId id="273" r:id="rId22"/>
    <p:sldId id="274" r:id="rId23"/>
    <p:sldId id="275" r:id="rId24"/>
    <p:sldId id="257" r:id="rId25"/>
    <p:sldId id="276" r:id="rId26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3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8E07F-01FA-4109-BBC5-A869292B2FAC}" type="datetimeFigureOut">
              <a:rPr lang="fi-FI" smtClean="0"/>
              <a:t>19.11.2012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32ABA-C3DD-4614-A49B-25F94F017D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322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EB745-D620-4680-813A-1A06BD93CF09}" type="datetimeFigureOut">
              <a:rPr lang="fi-FI" smtClean="0"/>
              <a:t>19.11.2012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9082B-9F20-459A-95F1-976FBC1FA9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49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A921-7F32-41A3-BD38-918297084FA2}" type="datetime1">
              <a:rPr lang="fi-FI" smtClean="0"/>
              <a:t>19.11.2012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7911-894B-46D0-B86E-8A0233AE88D5}" type="datetime1">
              <a:rPr lang="fi-FI" smtClean="0"/>
              <a:t>19.11.2012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D009-5ABA-4F2D-903D-9C6D9B6FA68D}" type="datetime1">
              <a:rPr lang="fi-FI" smtClean="0"/>
              <a:t>19.11.2012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10F8-870A-4884-AB6E-A0529E864287}" type="datetime1">
              <a:rPr lang="fi-FI" smtClean="0"/>
              <a:t>19.11.2012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0EAB-F9DC-43C8-A3FC-FA873ECF9684}" type="datetime1">
              <a:rPr lang="fi-FI" smtClean="0"/>
              <a:t>19.11.2012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9E48-8140-4940-984A-1A7EFDE21EE6}" type="datetime1">
              <a:rPr lang="fi-FI" smtClean="0"/>
              <a:t>19.11.2012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6E0F-73D6-4634-BC94-2B87E2476EB5}" type="datetime1">
              <a:rPr lang="fi-FI" smtClean="0"/>
              <a:t>19.11.2012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E10-15D1-435F-97F8-2FB970A521BB}" type="datetime1">
              <a:rPr lang="fi-FI" smtClean="0"/>
              <a:t>19.11.2012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BF6D-724D-4D6A-A370-0D7F94481FD9}" type="datetime1">
              <a:rPr lang="fi-FI" smtClean="0"/>
              <a:t>19.11.2012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4BAF-A325-47B3-860D-E02D43A5360D}" type="datetime1">
              <a:rPr lang="fi-FI" smtClean="0"/>
              <a:t>19.11.2012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9809-6AA0-4977-B3B3-12D54DF7A260}" type="datetime1">
              <a:rPr lang="fi-FI" smtClean="0"/>
              <a:t>19.11.2012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5125395-BBB2-4E07-8068-9522D24D05FA}" type="datetime1">
              <a:rPr lang="fi-FI" smtClean="0"/>
              <a:t>19.11.2012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8CD3BE2-27B0-440F-83ED-C5ABFB715E33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Persoonallinen ihminen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Henna </a:t>
            </a:r>
            <a:r>
              <a:rPr lang="fi-FI" dirty="0" err="1" smtClean="0"/>
              <a:t>Huusko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20.11.2012</a:t>
            </a:r>
          </a:p>
        </p:txBody>
      </p:sp>
      <p:pic>
        <p:nvPicPr>
          <p:cNvPr id="2050" name="Picture 2" descr="C:\Users\Henna\AppData\Local\Microsoft\Windows\Temporary Internet Files\Content.IE5\JWGF0UXO\MC9003384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1627632" cy="17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enna\AppData\Local\Microsoft\Windows\Temporary Internet Files\Content.IE5\SMWT8JP4\MC9003384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01008"/>
            <a:ext cx="1624889" cy="177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21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/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Viisi persoonallisuuden piirrettä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422541"/>
              </p:ext>
            </p:extLst>
          </p:nvPr>
        </p:nvGraphicFramePr>
        <p:xfrm>
          <a:off x="35496" y="1600200"/>
          <a:ext cx="9073008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4968552"/>
                <a:gridCol w="2304256"/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Calibri" pitchFamily="34" charset="0"/>
                          <a:cs typeface="Calibri" pitchFamily="34" charset="0"/>
                        </a:rPr>
                        <a:t>Piirre</a:t>
                      </a:r>
                      <a:endParaRPr lang="fi-FI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Calibri" pitchFamily="34" charset="0"/>
                          <a:cs typeface="Calibri" pitchFamily="34" charset="0"/>
                        </a:rPr>
                        <a:t>Esimerkkejä</a:t>
                      </a:r>
                      <a:r>
                        <a:rPr lang="fi-FI" baseline="0" dirty="0" smtClean="0">
                          <a:latin typeface="Calibri" pitchFamily="34" charset="0"/>
                          <a:cs typeface="Calibri" pitchFamily="34" charset="0"/>
                        </a:rPr>
                        <a:t> ilmenemistavoista</a:t>
                      </a:r>
                      <a:endParaRPr lang="fi-FI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Calibri" pitchFamily="34" charset="0"/>
                          <a:cs typeface="Calibri" pitchFamily="34" charset="0"/>
                        </a:rPr>
                        <a:t>Vastakohta</a:t>
                      </a:r>
                      <a:endParaRPr lang="fi-FI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smtClean="0">
                          <a:latin typeface="Calibri" pitchFamily="34" charset="0"/>
                          <a:cs typeface="Calibri" pitchFamily="34" charset="0"/>
                        </a:rPr>
                        <a:t>Ekstraversio</a:t>
                      </a:r>
                      <a:endParaRPr lang="fi-FI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Calibri" pitchFamily="34" charset="0"/>
                          <a:cs typeface="Calibri" pitchFamily="34" charset="0"/>
                        </a:rPr>
                        <a:t>Aktiivinen, puolensa</a:t>
                      </a:r>
                      <a:r>
                        <a:rPr lang="fi-FI" baseline="0" dirty="0" smtClean="0">
                          <a:latin typeface="Calibri" pitchFamily="34" charset="0"/>
                          <a:cs typeface="Calibri" pitchFamily="34" charset="0"/>
                        </a:rPr>
                        <a:t> pitävä, innostunut, ulospäin suuntautunut</a:t>
                      </a:r>
                      <a:endParaRPr lang="fi-FI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smtClean="0">
                          <a:latin typeface="Calibri" pitchFamily="34" charset="0"/>
                          <a:cs typeface="Calibri" pitchFamily="34" charset="0"/>
                        </a:rPr>
                        <a:t>Introversio</a:t>
                      </a:r>
                      <a:endParaRPr lang="fi-FI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smtClean="0">
                          <a:latin typeface="Calibri" pitchFamily="34" charset="0"/>
                          <a:cs typeface="Calibri" pitchFamily="34" charset="0"/>
                        </a:rPr>
                        <a:t>Neuroottisuus</a:t>
                      </a:r>
                      <a:endParaRPr lang="fi-FI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Calibri" pitchFamily="34" charset="0"/>
                          <a:cs typeface="Calibri" pitchFamily="34" charset="0"/>
                        </a:rPr>
                        <a:t>Ahdistunut, huolestunut,</a:t>
                      </a:r>
                      <a:r>
                        <a:rPr lang="fi-FI" baseline="0" dirty="0" smtClean="0">
                          <a:latin typeface="Calibri" pitchFamily="34" charset="0"/>
                          <a:cs typeface="Calibri" pitchFamily="34" charset="0"/>
                        </a:rPr>
                        <a:t> jännittynyt, itseään säälivä</a:t>
                      </a:r>
                      <a:endParaRPr lang="fi-FI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smtClean="0">
                          <a:latin typeface="Calibri" pitchFamily="34" charset="0"/>
                          <a:cs typeface="Calibri" pitchFamily="34" charset="0"/>
                        </a:rPr>
                        <a:t>Tunne-elämän</a:t>
                      </a:r>
                      <a:r>
                        <a:rPr lang="fi-FI" b="1" baseline="0" dirty="0" smtClean="0">
                          <a:latin typeface="Calibri" pitchFamily="34" charset="0"/>
                          <a:cs typeface="Calibri" pitchFamily="34" charset="0"/>
                        </a:rPr>
                        <a:t> tasapainoisuus</a:t>
                      </a:r>
                      <a:endParaRPr lang="fi-FI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smtClean="0">
                          <a:latin typeface="Calibri" pitchFamily="34" charset="0"/>
                          <a:cs typeface="Calibri" pitchFamily="34" charset="0"/>
                        </a:rPr>
                        <a:t>Tunnollisuus</a:t>
                      </a:r>
                      <a:endParaRPr lang="fi-FI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Calibri" pitchFamily="34" charset="0"/>
                          <a:cs typeface="Calibri" pitchFamily="34" charset="0"/>
                        </a:rPr>
                        <a:t>Järjestelmällinen, suunnitelmallinen</a:t>
                      </a:r>
                      <a:r>
                        <a:rPr lang="fi-FI" baseline="0" dirty="0" smtClean="0">
                          <a:latin typeface="Calibri" pitchFamily="34" charset="0"/>
                          <a:cs typeface="Calibri" pitchFamily="34" charset="0"/>
                        </a:rPr>
                        <a:t>, luotettava, vastuuntuntoinen</a:t>
                      </a:r>
                      <a:endParaRPr lang="fi-FI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smtClean="0">
                          <a:latin typeface="Calibri" pitchFamily="34" charset="0"/>
                          <a:cs typeface="Calibri" pitchFamily="34" charset="0"/>
                        </a:rPr>
                        <a:t>Ajattelemattomuus</a:t>
                      </a:r>
                      <a:endParaRPr lang="fi-FI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smtClean="0">
                          <a:latin typeface="Calibri" pitchFamily="34" charset="0"/>
                          <a:cs typeface="Calibri" pitchFamily="34" charset="0"/>
                        </a:rPr>
                        <a:t>Avoimuus</a:t>
                      </a:r>
                      <a:endParaRPr lang="fi-FI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Calibri" pitchFamily="34" charset="0"/>
                          <a:cs typeface="Calibri" pitchFamily="34" charset="0"/>
                        </a:rPr>
                        <a:t>Taiteellinen, utelias,</a:t>
                      </a:r>
                      <a:r>
                        <a:rPr lang="fi-FI" baseline="0" dirty="0" smtClean="0">
                          <a:latin typeface="Calibri" pitchFamily="34" charset="0"/>
                          <a:cs typeface="Calibri" pitchFamily="34" charset="0"/>
                        </a:rPr>
                        <a:t> luova, asioista laajasti kiinnostunut</a:t>
                      </a:r>
                      <a:endParaRPr lang="fi-FI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smtClean="0">
                          <a:latin typeface="Calibri" pitchFamily="34" charset="0"/>
                          <a:cs typeface="Calibri" pitchFamily="34" charset="0"/>
                        </a:rPr>
                        <a:t>Rajoittuneisuus</a:t>
                      </a:r>
                      <a:endParaRPr lang="fi-FI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smtClean="0">
                          <a:latin typeface="Calibri" pitchFamily="34" charset="0"/>
                          <a:cs typeface="Calibri" pitchFamily="34" charset="0"/>
                        </a:rPr>
                        <a:t>Myönteisyys</a:t>
                      </a:r>
                      <a:endParaRPr lang="fi-FI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Calibri" pitchFamily="34" charset="0"/>
                          <a:cs typeface="Calibri" pitchFamily="34" charset="0"/>
                        </a:rPr>
                        <a:t>Antelias,</a:t>
                      </a:r>
                      <a:r>
                        <a:rPr lang="fi-FI" baseline="0" dirty="0" smtClean="0">
                          <a:latin typeface="Calibri" pitchFamily="34" charset="0"/>
                          <a:cs typeface="Calibri" pitchFamily="34" charset="0"/>
                        </a:rPr>
                        <a:t> ystävällinen, luottavainen</a:t>
                      </a:r>
                      <a:endParaRPr lang="fi-FI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smtClean="0">
                          <a:latin typeface="Calibri" pitchFamily="34" charset="0"/>
                          <a:cs typeface="Calibri" pitchFamily="34" charset="0"/>
                        </a:rPr>
                        <a:t>Kielteisyys</a:t>
                      </a:r>
                      <a:endParaRPr lang="fi-FI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85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Persoonallisuus ja tunteiden säätely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96330" y="1600200"/>
            <a:ext cx="7090470" cy="4876800"/>
          </a:xfrm>
        </p:spPr>
        <p:txBody>
          <a:bodyPr/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Tunteiden säätely on persoonallisuuteen liittyvä dynaaminen prosessi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Tunteiden säätelystrategioita voidaan ryhmitellä eri tavoin:</a:t>
            </a:r>
          </a:p>
          <a:p>
            <a:pPr lvl="1"/>
            <a:r>
              <a:rPr lang="fi-FI" b="1" dirty="0" smtClean="0">
                <a:latin typeface="Calibri" pitchFamily="34" charset="0"/>
                <a:cs typeface="Calibri" pitchFamily="34" charset="0"/>
              </a:rPr>
              <a:t>Tiedolliset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(kognitiiviset) ja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toimintaan perustuvat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behavioraaliset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) keinot (Parkinson &amp;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Totterdell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fi-FI" b="1" dirty="0" smtClean="0">
                <a:latin typeface="Calibri" pitchFamily="34" charset="0"/>
                <a:cs typeface="Calibri" pitchFamily="34" charset="0"/>
              </a:rPr>
              <a:t>Ulkoinen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vs.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Sisäinen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ja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Sosiaalinen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vs.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Yksinäinen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Brenner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Salovey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fi-FI" b="1" dirty="0" smtClean="0">
                <a:latin typeface="Calibri" pitchFamily="34" charset="0"/>
                <a:cs typeface="Calibri" pitchFamily="34" charset="0"/>
              </a:rPr>
              <a:t>Tilannesidonnaiset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strategiat (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Gross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11</a:t>
            </a:fld>
            <a:endParaRPr lang="fi-FI"/>
          </a:p>
        </p:txBody>
      </p:sp>
      <p:pic>
        <p:nvPicPr>
          <p:cNvPr id="3075" name="Picture 3" descr="C:\Users\Henna\AppData\Local\Microsoft\Windows\Temporary Internet Files\Content.IE5\CV3VQVL8\MC9000561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1128"/>
            <a:ext cx="1244498" cy="17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Henna\AppData\Local\Microsoft\Windows\Temporary Internet Files\Content.IE5\7TDH1DCN\MC9000540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5" y="1628800"/>
            <a:ext cx="781593" cy="22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6619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Persoonallisuuteen liittyvien voimavarojen vahvistaminen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876800"/>
          </a:xfrm>
        </p:spPr>
        <p:txBody>
          <a:bodyPr>
            <a:normAutofit lnSpcReduction="10000"/>
          </a:bodyPr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Persoonallisuuteen liittyvät voimavarat voivat auttaa selviytymään esim. työelämän haastavista tilanteista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Pysyvyyden tunnetta lisäävien toimenpiteiden on todettu vaikuttavan myönteisesti käyttäytymiseen ja mielenterveyteen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Persoonallisuuteen liittyviä voimavaroja ovat mm.: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Myönteiset elämänkokemukset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Hallintaa ja hyvinvointia lisäävät persoonallisuuden ominaisuudet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Sosiaaliset voimavarat: läheiset ihmiset ja työyhteisö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Persoonallisuuden voimavarojen käyttömekanismit: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Tiedollinen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Hallinnallinen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Motivaatio</a:t>
            </a:r>
          </a:p>
          <a:p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12</a:t>
            </a:fld>
            <a:endParaRPr lang="fi-FI"/>
          </a:p>
        </p:txBody>
      </p:sp>
      <p:pic>
        <p:nvPicPr>
          <p:cNvPr id="4098" name="Picture 2" descr="C:\Users\Henna\AppData\Local\Microsoft\Windows\Temporary Internet Files\Content.IE5\7TDH1DCN\MC9000787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268" y="1196752"/>
            <a:ext cx="1260475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Minä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48544"/>
            <a:ext cx="8229600" cy="4876800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Minä tai minuus on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persoonallisuuden keskeinen rakenne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Ohjaa ihmisen toimintaa </a:t>
            </a:r>
            <a:r>
              <a:rPr lang="fi-FI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oman toiminnan, tunteiden ja ajatuksien tarkkailu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Minä on tietoinen itsestään =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minätietoisuus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Minä tulkitsee palautteet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psyykkisen itsesäätelyn avulla</a:t>
            </a:r>
          </a:p>
          <a:p>
            <a:endParaRPr lang="fi-FI" i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fi-FI" i="1" dirty="0" err="1" smtClean="0">
                <a:latin typeface="Calibri" pitchFamily="34" charset="0"/>
                <a:cs typeface="Calibri" pitchFamily="34" charset="0"/>
              </a:rPr>
              <a:t>Minää</a:t>
            </a:r>
            <a:r>
              <a:rPr lang="fi-FI" i="1" dirty="0" smtClean="0">
                <a:latin typeface="Calibri" pitchFamily="34" charset="0"/>
                <a:cs typeface="Calibri" pitchFamily="34" charset="0"/>
              </a:rPr>
              <a:t> ovat kaikki ne ajatukset, tunteet ja teot, jotka ihminen kokee osana itseään ja hyväksyy itseensä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53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Minäkäsitys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= ihmisen käsitys itsestään, siitä, millainen hän on erilaisissa tilanteissa ja tehtävissä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Minäkäsitykseen kuuluu useita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minäkuvia</a:t>
            </a:r>
          </a:p>
          <a:p>
            <a:r>
              <a:rPr lang="fi-FI" b="1" dirty="0" smtClean="0">
                <a:latin typeface="Calibri" pitchFamily="34" charset="0"/>
                <a:cs typeface="Calibri" pitchFamily="34" charset="0"/>
              </a:rPr>
              <a:t>Fyysinen minäkuva</a:t>
            </a:r>
          </a:p>
          <a:p>
            <a:r>
              <a:rPr lang="fi-FI" b="1" dirty="0" err="1" smtClean="0">
                <a:latin typeface="Calibri" pitchFamily="34" charset="0"/>
                <a:cs typeface="Calibri" pitchFamily="34" charset="0"/>
              </a:rPr>
              <a:t>Suoritusminäkuvat</a:t>
            </a:r>
            <a:endParaRPr lang="fi-FI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fi-FI" b="1" dirty="0" smtClean="0">
                <a:latin typeface="Calibri" pitchFamily="34" charset="0"/>
                <a:cs typeface="Calibri" pitchFamily="34" charset="0"/>
              </a:rPr>
              <a:t>Emotionaalinen minäkuva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Minäkäsitykseen kuuluu kolme ulottuvuutta</a:t>
            </a:r>
          </a:p>
          <a:p>
            <a:pPr lvl="1"/>
            <a:r>
              <a:rPr lang="fi-FI" b="1" dirty="0" smtClean="0">
                <a:latin typeface="Calibri" pitchFamily="34" charset="0"/>
                <a:cs typeface="Calibri" pitchFamily="34" charset="0"/>
              </a:rPr>
              <a:t>Todellinen minä</a:t>
            </a:r>
          </a:p>
          <a:p>
            <a:pPr lvl="1"/>
            <a:r>
              <a:rPr lang="fi-FI" b="1" dirty="0" err="1" smtClean="0">
                <a:latin typeface="Calibri" pitchFamily="34" charset="0"/>
                <a:cs typeface="Calibri" pitchFamily="34" charset="0"/>
              </a:rPr>
              <a:t>Ihanneminä</a:t>
            </a:r>
            <a:endParaRPr lang="fi-FI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i-FI" b="1" dirty="0" smtClean="0">
                <a:latin typeface="Calibri" pitchFamily="34" charset="0"/>
                <a:cs typeface="Calibri" pitchFamily="34" charset="0"/>
              </a:rPr>
              <a:t>Normatiivinen minä</a:t>
            </a:r>
          </a:p>
          <a:p>
            <a:r>
              <a:rPr lang="fi-FI" b="1" dirty="0" smtClean="0">
                <a:latin typeface="Calibri" pitchFamily="34" charset="0"/>
                <a:cs typeface="Calibri" pitchFamily="34" charset="0"/>
              </a:rPr>
              <a:t>Julkinen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minä ja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salattu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minä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Minän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rajat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ja rajojen ylittäminen (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flow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4" name="Picture 5" descr="C:\Users\Henna\AppData\Local\Microsoft\Windows\Temporary Internet Files\Content.IE5\SMWT8JP4\MC900312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86" y="2852936"/>
            <a:ext cx="2251453" cy="34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78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Minäkäsitykseen vaikuttaa…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Ympäristön antamat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palautteet</a:t>
            </a:r>
          </a:p>
          <a:p>
            <a:r>
              <a:rPr lang="fi-FI" b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iologiset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ja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sosiaaliset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lähtökohdat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(kulttuuri, vanhemmat, temperamentti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r>
              <a:rPr lang="fi-FI" b="1" dirty="0" smtClean="0">
                <a:latin typeface="Calibri" pitchFamily="34" charset="0"/>
                <a:cs typeface="Calibri" pitchFamily="34" charset="0"/>
              </a:rPr>
              <a:t>Itsetunto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on keskeinen osa minäkäsitystä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Itsetunto näkyy siinä,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miten ihminen arvostaa itseään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Huono itsetunto saa ihmisen luovuttamaan liian helposti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Hyvä itsetunto kestää pettymyksiä paremmin, antaa tunnustusta muillekin ja ei koe muita kilpailijoina tai uhkana</a:t>
            </a:r>
          </a:p>
          <a:p>
            <a:pPr lvl="1"/>
            <a:r>
              <a:rPr lang="fi-FI" b="1" dirty="0" smtClean="0">
                <a:latin typeface="Calibri" pitchFamily="34" charset="0"/>
                <a:cs typeface="Calibri" pitchFamily="34" charset="0"/>
              </a:rPr>
              <a:t>Onnistuminen vahvistaa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itsetuntoa ja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epäonnistuminen heikentää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sitä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Ihminen voi kohottaa itsetuntoaan luomalla realistisia tavoitteita ja ponnistelemalla niitä kohti sinnikkäästi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Itsetunto voi olla: </a:t>
            </a:r>
            <a:r>
              <a:rPr lang="fi-FI" dirty="0">
                <a:latin typeface="Calibri" pitchFamily="34" charset="0"/>
                <a:cs typeface="Calibri" pitchFamily="34" charset="0"/>
              </a:rPr>
              <a:t>Hyvä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tai huono, suorituksiin sidottu tai ”ostettu”</a:t>
            </a:r>
            <a:endParaRPr lang="fi-FI" dirty="0">
              <a:latin typeface="Calibri" pitchFamily="34" charset="0"/>
              <a:cs typeface="Calibri" pitchFamily="34" charset="0"/>
            </a:endParaRPr>
          </a:p>
          <a:p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fi-FI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15</a:t>
            </a:fld>
            <a:endParaRPr lang="fi-FI"/>
          </a:p>
        </p:txBody>
      </p:sp>
      <p:pic>
        <p:nvPicPr>
          <p:cNvPr id="1026" name="Picture 2" descr="C:\Users\Henna\AppData\Local\Microsoft\Windows\Temporary Internet Files\Content.IE5\JWGF0UXO\MC9002405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67535" cy="173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Pohdintatehtävä 1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Millaisia seurauksia on…</a:t>
            </a:r>
          </a:p>
          <a:p>
            <a:pPr marL="0" indent="0">
              <a:buNone/>
            </a:pPr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i-FI" sz="2400" dirty="0" smtClean="0">
                <a:latin typeface="Calibri" pitchFamily="34" charset="0"/>
                <a:cs typeface="Calibri" pitchFamily="34" charset="0"/>
              </a:rPr>
              <a:t>Liian negatiivisesta minäkäsityksestä (olen huono)</a:t>
            </a:r>
          </a:p>
          <a:p>
            <a:pPr marL="274320" lvl="1" indent="0">
              <a:buNone/>
            </a:pPr>
            <a:endParaRPr lang="fi-FI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i-FI" sz="2400" dirty="0" smtClean="0">
                <a:latin typeface="Calibri" pitchFamily="34" charset="0"/>
                <a:cs typeface="Calibri" pitchFamily="34" charset="0"/>
              </a:rPr>
              <a:t>Liian positiivisesta minäkäsityksestä (olen hyvä kaikessa)</a:t>
            </a:r>
          </a:p>
          <a:p>
            <a:pPr marL="274320" lvl="1" indent="0">
              <a:buNone/>
            </a:pPr>
            <a:endParaRPr lang="fi-FI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i-FI" sz="2400" dirty="0" smtClean="0">
                <a:latin typeface="Calibri" pitchFamily="34" charset="0"/>
                <a:cs typeface="Calibri" pitchFamily="34" charset="0"/>
              </a:rPr>
              <a:t>Negatiivisesta sosiaalisesta minäkuvasta (en kuulu joukkoon)</a:t>
            </a:r>
          </a:p>
          <a:p>
            <a:pPr marL="274320" lvl="1" indent="0">
              <a:buNone/>
            </a:pPr>
            <a:endParaRPr lang="fi-FI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i-FI" sz="2400" dirty="0" smtClean="0">
                <a:latin typeface="Calibri" pitchFamily="34" charset="0"/>
                <a:cs typeface="Calibri" pitchFamily="34" charset="0"/>
              </a:rPr>
              <a:t>Siitä, että </a:t>
            </a:r>
            <a:r>
              <a:rPr lang="fi-FI" sz="2400" dirty="0" err="1" smtClean="0">
                <a:latin typeface="Calibri" pitchFamily="34" charset="0"/>
                <a:cs typeface="Calibri" pitchFamily="34" charset="0"/>
              </a:rPr>
              <a:t>ihanneminä</a:t>
            </a:r>
            <a:r>
              <a:rPr lang="fi-FI" sz="2400" dirty="0" smtClean="0">
                <a:latin typeface="Calibri" pitchFamily="34" charset="0"/>
                <a:cs typeface="Calibri" pitchFamily="34" charset="0"/>
              </a:rPr>
              <a:t> asettaa ylisuuria odotuksia todelliselle </a:t>
            </a:r>
            <a:r>
              <a:rPr lang="fi-FI" sz="2400" dirty="0" err="1" smtClean="0">
                <a:latin typeface="Calibri" pitchFamily="34" charset="0"/>
                <a:cs typeface="Calibri" pitchFamily="34" charset="0"/>
              </a:rPr>
              <a:t>minälle</a:t>
            </a:r>
            <a:r>
              <a:rPr lang="fi-FI" sz="2400" dirty="0" smtClean="0">
                <a:latin typeface="Calibri" pitchFamily="34" charset="0"/>
                <a:cs typeface="Calibri" pitchFamily="34" charset="0"/>
              </a:rPr>
              <a:t> (on oltava paras, komein, menestynein)</a:t>
            </a:r>
            <a:endParaRPr lang="fi-FI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16</a:t>
            </a:fld>
            <a:endParaRPr lang="fi-FI"/>
          </a:p>
        </p:txBody>
      </p:sp>
      <p:pic>
        <p:nvPicPr>
          <p:cNvPr id="12292" name="Picture 4" descr="C:\Users\Henna\AppData\Local\Microsoft\Windows\Temporary Internet Files\Content.IE5\7TDH1DCN\MP900407277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CFB"/>
              </a:clrFrom>
              <a:clrTo>
                <a:srgbClr val="FB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36" y="404664"/>
            <a:ext cx="3122400" cy="228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Henna\AppData\Local\Microsoft\Windows\Temporary Internet Files\Content.IE5\7TDH1DCN\MP900448638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r="7937"/>
          <a:stretch/>
        </p:blipFill>
        <p:spPr bwMode="auto">
          <a:xfrm>
            <a:off x="5587999" y="0"/>
            <a:ext cx="355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/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Lapsen itsetunnon parantaminen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6347048" cy="5136232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Anna lapselle riittävästi aikaa ja huomiota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Anna lapsen yrittää itse, älä riennä heti apuun. Älä silti hylkää tai jätä yksin, ole tukena!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Vältä kaaosta. Järjestys ja pysyvyys ihmissuhteissa ja ympäristössä tuo turvaa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Anna myönteistä ja aitoa palautetta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Älä vähättele ja mitätöi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Vältä kytkemästä arvostusta tai rakkautta menestykseen, suorituksiin tai tekoihin</a:t>
            </a:r>
          </a:p>
          <a:p>
            <a:endParaRPr lang="fi-FI" dirty="0">
              <a:latin typeface="Calibri" pitchFamily="34" charset="0"/>
              <a:cs typeface="Calibri" pitchFamily="34" charset="0"/>
            </a:endParaRPr>
          </a:p>
          <a:p>
            <a:r>
              <a:rPr lang="fi-FI" b="1" dirty="0" smtClean="0">
                <a:latin typeface="Calibri" pitchFamily="34" charset="0"/>
                <a:cs typeface="Calibri" pitchFamily="34" charset="0"/>
              </a:rPr>
              <a:t>Miten soveltaisit näitä ohjeita kaikenikäisten itsetunnon kohentamiseen?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6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Pohdintatehtävä 2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876800"/>
          </a:xfrm>
        </p:spPr>
        <p:txBody>
          <a:bodyPr>
            <a:normAutofit fontScale="92500"/>
          </a:bodyPr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Millaiset seikat koettelevat eniten itsetuntoasi?</a:t>
            </a:r>
          </a:p>
          <a:p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Miten ulkonäkö vaikuttaa itsetuntoon?</a:t>
            </a:r>
          </a:p>
          <a:p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Miten ihminen voi itse vaikuttaa omaan itsetuntoonsa?</a:t>
            </a:r>
          </a:p>
          <a:p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Väitetään, että narsistiset häiriöt ovat lisääntyneet yhteiskunnassamme. Mistä tämä voisi johtua?</a:t>
            </a:r>
          </a:p>
          <a:p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Kertooko äärimmäinen julkisuuden tavoittelu jotakin ihmisen itsetunnosta?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18</a:t>
            </a:fld>
            <a:endParaRPr lang="fi-FI"/>
          </a:p>
        </p:txBody>
      </p:sp>
      <p:pic>
        <p:nvPicPr>
          <p:cNvPr id="7170" name="Picture 2" descr="C:\Users\Henna\AppData\Local\Microsoft\Windows\Temporary Internet Files\Content.IE5\CV3VQVL8\MC9001500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2061172" cy="227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enna\AppData\Local\Microsoft\Windows\Temporary Internet Files\Content.IE5\7TDH1DCN\MC9003201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20" y="2510402"/>
            <a:ext cx="1828800" cy="16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enna\AppData\Local\Microsoft\Windows\Temporary Internet Files\Content.IE5\SMWT8JP4\MC9004258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384" y="4484149"/>
            <a:ext cx="1835150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:\Users\Henna\AppData\Local\Microsoft\Windows\Temporary Internet Files\Content.IE5\JWGF0UXO\MP900442394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>
                <a:latin typeface="Calibri" pitchFamily="34" charset="0"/>
                <a:cs typeface="Calibri" pitchFamily="34" charset="0"/>
              </a:rPr>
              <a:t>Identiteetti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fi-FI" dirty="0" smtClean="0">
                <a:latin typeface="Calibri" pitchFamily="34" charset="0"/>
                <a:cs typeface="Calibri" pitchFamily="34" charset="0"/>
              </a:rPr>
            </a:br>
            <a:r>
              <a:rPr lang="fi-FI" dirty="0" smtClean="0">
                <a:latin typeface="Calibri" pitchFamily="34" charset="0"/>
                <a:cs typeface="Calibri" pitchFamily="34" charset="0"/>
              </a:rPr>
              <a:t>– persoonallisuuden kokoava rakenne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>
                <a:latin typeface="Calibri" pitchFamily="34" charset="0"/>
                <a:cs typeface="Calibri" pitchFamily="34" charset="0"/>
              </a:rPr>
              <a:t>= ihmisen melko pysyvä kokemus keskeisimmistä ”omimmista” piirteistä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Niiden kautta ihminen määrittelee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itsensä:</a:t>
            </a:r>
          </a:p>
          <a:p>
            <a:pPr lvl="1"/>
            <a:r>
              <a:rPr lang="fi-FI" b="1" dirty="0" smtClean="0">
                <a:latin typeface="Calibri" pitchFamily="34" charset="0"/>
                <a:cs typeface="Calibri" pitchFamily="34" charset="0"/>
              </a:rPr>
              <a:t>Kuka minä olen?</a:t>
            </a:r>
          </a:p>
          <a:p>
            <a:pPr lvl="1"/>
            <a:r>
              <a:rPr lang="fi-FI" b="1" dirty="0" smtClean="0">
                <a:latin typeface="Calibri" pitchFamily="34" charset="0"/>
                <a:cs typeface="Calibri" pitchFamily="34" charset="0"/>
              </a:rPr>
              <a:t>Miten minusta tuli tällainen?</a:t>
            </a:r>
          </a:p>
          <a:p>
            <a:pPr lvl="1"/>
            <a:r>
              <a:rPr lang="fi-FI" b="1" dirty="0" smtClean="0">
                <a:latin typeface="Calibri" pitchFamily="34" charset="0"/>
                <a:cs typeface="Calibri" pitchFamily="34" charset="0"/>
              </a:rPr>
              <a:t>Mihin olen menossa?</a:t>
            </a:r>
          </a:p>
          <a:p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endParaRPr lang="fi-FI" dirty="0">
              <a:latin typeface="Calibri" pitchFamily="34" charset="0"/>
              <a:cs typeface="Calibri" pitchFamily="34" charset="0"/>
            </a:endParaRPr>
          </a:p>
          <a:p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fi-FI" dirty="0" smtClean="0">
                <a:latin typeface="Calibri" pitchFamily="34" charset="0"/>
                <a:cs typeface="Calibri" pitchFamily="34" charset="0"/>
              </a:rPr>
              <a:t>Identiteetti on sisäistetty, koko ajan kehittyvä tarina, jonka ihminen itsestään ja elämästään tuottaa</a:t>
            </a:r>
          </a:p>
          <a:p>
            <a:endParaRPr lang="fi-FI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6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Tunnin aiheet: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Persoonallisuus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Temperamentti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Minä ja minäkäsitys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Identiteetti</a:t>
            </a:r>
          </a:p>
        </p:txBody>
      </p:sp>
      <p:pic>
        <p:nvPicPr>
          <p:cNvPr id="4102" name="Picture 6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85" y="396799"/>
            <a:ext cx="4618315" cy="647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87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err="1" smtClean="0">
                <a:latin typeface="Calibri" pitchFamily="34" charset="0"/>
                <a:cs typeface="Calibri" pitchFamily="34" charset="0"/>
              </a:rPr>
              <a:t>Bronfenbrennerin</a:t>
            </a:r>
            <a:r>
              <a:rPr lang="fi-FI" b="1" dirty="0">
                <a:latin typeface="Calibri" pitchFamily="34" charset="0"/>
                <a:cs typeface="Calibri" pitchFamily="34" charset="0"/>
              </a:rPr>
              <a:t/>
            </a:r>
            <a:br>
              <a:rPr lang="fi-FI" b="1" dirty="0">
                <a:latin typeface="Calibri" pitchFamily="34" charset="0"/>
                <a:cs typeface="Calibri" pitchFamily="34" charset="0"/>
              </a:rPr>
            </a:br>
            <a:r>
              <a:rPr lang="fi-FI" b="1" dirty="0" smtClean="0">
                <a:latin typeface="Calibri" pitchFamily="34" charset="0"/>
                <a:cs typeface="Calibri" pitchFamily="34" charset="0"/>
              </a:rPr>
              <a:t>ekologinen systeemiteoria</a:t>
            </a:r>
            <a:endParaRPr lang="fi-FI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 smtClean="0">
                <a:latin typeface="Calibri" pitchFamily="34" charset="0"/>
                <a:cs typeface="Calibri" pitchFamily="34" charset="0"/>
              </a:rPr>
              <a:t>Urie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Bronfenbrennerin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i-FI" dirty="0">
                <a:latin typeface="Calibri" pitchFamily="34" charset="0"/>
                <a:cs typeface="Calibri" pitchFamily="34" charset="0"/>
              </a:rPr>
              <a:t>(1979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) ekologinen systeemiteoria käsittelee </a:t>
            </a:r>
            <a:r>
              <a:rPr lang="fi-FI" dirty="0">
                <a:latin typeface="Calibri" pitchFamily="34" charset="0"/>
                <a:cs typeface="Calibri" pitchFamily="34" charset="0"/>
              </a:rPr>
              <a:t>ihmisen kehittymistä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yhteiskunnan </a:t>
            </a:r>
            <a:r>
              <a:rPr lang="fi-FI" dirty="0">
                <a:latin typeface="Calibri" pitchFamily="34" charset="0"/>
                <a:cs typeface="Calibri" pitchFamily="34" charset="0"/>
              </a:rPr>
              <a:t>kokonaisvaltaiseen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jäsenyyteen</a:t>
            </a:r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Kyseessä ennen kaikkea kehityspsykologinen teoria ja siitä käytetään myös nimitystä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sosiaalistumisteoria</a:t>
            </a:r>
            <a:endParaRPr lang="fi-FI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fi-FI" dirty="0" err="1" smtClean="0">
                <a:latin typeface="Calibri" pitchFamily="34" charset="0"/>
                <a:cs typeface="Calibri" pitchFamily="34" charset="0"/>
              </a:rPr>
              <a:t>Bronfenbrennerin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i-FI" dirty="0">
                <a:latin typeface="Calibri" pitchFamily="34" charset="0"/>
                <a:cs typeface="Calibri" pitchFamily="34" charset="0"/>
              </a:rPr>
              <a:t>ekologista systeemiteoriaa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sovelletaan paljon </a:t>
            </a:r>
            <a:r>
              <a:rPr lang="fi-FI" dirty="0">
                <a:latin typeface="Calibri" pitchFamily="34" charset="0"/>
                <a:cs typeface="Calibri" pitchFamily="34" charset="0"/>
              </a:rPr>
              <a:t>kasvatuksen ja koulutuksen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tutkimuksessa</a:t>
            </a:r>
            <a:endParaRPr lang="fi-FI" dirty="0">
              <a:latin typeface="Calibri" pitchFamily="34" charset="0"/>
              <a:cs typeface="Calibri" pitchFamily="34" charset="0"/>
            </a:endParaRPr>
          </a:p>
          <a:p>
            <a:r>
              <a:rPr lang="fi-FI" dirty="0" err="1" smtClean="0">
                <a:latin typeface="Calibri" pitchFamily="34" charset="0"/>
                <a:cs typeface="Calibri" pitchFamily="34" charset="0"/>
              </a:rPr>
              <a:t>Bronfenbrennerin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teoria rakentuu</a:t>
            </a:r>
            <a:endParaRPr lang="fi-FI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i-FI" b="1" dirty="0" smtClean="0">
                <a:latin typeface="Calibri" pitchFamily="34" charset="0"/>
                <a:cs typeface="Calibri" pitchFamily="34" charset="0"/>
              </a:rPr>
              <a:t>Mikrosysteemi</a:t>
            </a:r>
            <a:endParaRPr lang="fi-FI" b="1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i-FI" b="1" dirty="0" err="1" smtClean="0">
                <a:latin typeface="Calibri" pitchFamily="34" charset="0"/>
                <a:cs typeface="Calibri" pitchFamily="34" charset="0"/>
              </a:rPr>
              <a:t>Mesosysteemi</a:t>
            </a:r>
            <a:endParaRPr lang="fi-FI" b="1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i-FI" b="1" dirty="0" err="1" smtClean="0">
                <a:latin typeface="Calibri" pitchFamily="34" charset="0"/>
                <a:cs typeface="Calibri" pitchFamily="34" charset="0"/>
              </a:rPr>
              <a:t>Eksosysteemi</a:t>
            </a:r>
            <a:endParaRPr lang="fi-FI" b="1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i-FI" b="1" dirty="0" smtClean="0">
                <a:latin typeface="Calibri" pitchFamily="34" charset="0"/>
                <a:cs typeface="Calibri" pitchFamily="34" charset="0"/>
              </a:rPr>
              <a:t>Makrosysteemi</a:t>
            </a:r>
          </a:p>
          <a:p>
            <a:pPr marL="274320" lvl="1" indent="0">
              <a:buNone/>
            </a:pPr>
            <a:r>
              <a:rPr lang="fi-FI" dirty="0" smtClean="0">
                <a:latin typeface="Calibri" pitchFamily="34" charset="0"/>
                <a:cs typeface="Calibri" pitchFamily="34" charset="0"/>
              </a:rPr>
              <a:t>… käsitteistä…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7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latin typeface="Calibri" pitchFamily="34" charset="0"/>
                <a:cs typeface="Calibri" pitchFamily="34" charset="0"/>
              </a:rPr>
              <a:t>Bronfenbrennerin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teoria…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Korostaa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lapsen omaa biologiaa ensisijaisena mikroympäristönä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, joka toimii kehityksen polttoaineena.</a:t>
            </a:r>
          </a:p>
          <a:p>
            <a:r>
              <a:rPr lang="fi-FI" dirty="0">
                <a:latin typeface="Calibri" pitchFamily="34" charset="0"/>
                <a:cs typeface="Calibri" pitchFamily="34" charset="0"/>
              </a:rPr>
              <a:t>S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ekä lapsen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biologinen kehitys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että hänen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ympäristönsä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vaikuttavat hänen muuttumiseensa ja kasvuunsa</a:t>
            </a:r>
          </a:p>
          <a:p>
            <a:r>
              <a:rPr lang="fi-FI" dirty="0" err="1" smtClean="0">
                <a:latin typeface="Calibri" pitchFamily="34" charset="0"/>
                <a:cs typeface="Calibri" pitchFamily="34" charset="0"/>
              </a:rPr>
              <a:t>Bronfenbrennerin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ekologinen systeemiteoria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painottaa lapsen ympäristön laatua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ja kontekstia.</a:t>
            </a:r>
          </a:p>
          <a:p>
            <a:r>
              <a:rPr lang="fi-FI" dirty="0" err="1" smtClean="0">
                <a:latin typeface="Calibri" pitchFamily="34" charset="0"/>
                <a:cs typeface="Calibri" pitchFamily="34" charset="0"/>
              </a:rPr>
              <a:t>Bronfenbrennerin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mukaan kehitykseen ja sosiaalistumiseen vaikuttavat ympäristön erilaajuiset kehät, joiden kanssa yksilö on aktiivisessa vuorovaikutuksessa. Tämä sisältää kolme merkittävää oletusta: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1) yksilö nähdään aktiivisena ja ympäristöön vaikuttavana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2) ympäristön nähdään vaativan yksilöä mukautumaan sen ehtoihin ja edellytyksiin ja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3) ympäristön käsitetään koostuvan erilaajuisista sisäkkäisistä kokonaisuuksista sekä niiden keskinäisistä suhteista,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mikro-, </a:t>
            </a:r>
            <a:r>
              <a:rPr lang="fi-FI" b="1" dirty="0" err="1" smtClean="0">
                <a:latin typeface="Calibri" pitchFamily="34" charset="0"/>
                <a:cs typeface="Calibri" pitchFamily="34" charset="0"/>
              </a:rPr>
              <a:t>meso-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fi-FI" b="1" dirty="0" err="1" smtClean="0">
                <a:latin typeface="Calibri" pitchFamily="34" charset="0"/>
                <a:cs typeface="Calibri" pitchFamily="34" charset="0"/>
              </a:rPr>
              <a:t>ekso-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 ja makrojärjestelmistä. </a:t>
            </a:r>
            <a:endParaRPr lang="fi-FI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2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"/>
            <a:ext cx="6552728" cy="687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516216" y="2606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Yhteiskunta, kulttuuri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5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23" y="0"/>
            <a:ext cx="54084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1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Henna\AppData\Local\Microsoft\Windows\Temporary Internet Files\Content.IE5\JWGF0UXO\MP900148558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Minun laivani -harjoitus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6131024" cy="4992216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Jokainen työstää oman näköisensä laivan visuaalisesti tai kirjoittaen tai molempia tapoja yhdistäen: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Laivassa on RUUMA, joka sisältää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kokemuksia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Laivassa on PURJEET,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voima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joka vie eteenpäin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Laivassa on ANKKURI, joka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estää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menemistä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Laivassa on PERÄSIN, jonka asento määrittää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järkeä tai tunnetta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 Laivasta näkee PILVIÄ, jotka ovat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haaveita ja unelmia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Laivan tiellä voi olla KAREJA, joihin matkanteko voi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päättyä</a:t>
            </a:r>
          </a:p>
          <a:p>
            <a:pPr marL="274320" lvl="1" indent="0">
              <a:buNone/>
            </a:pPr>
            <a:endParaRPr lang="fi-FI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Mieti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tämän identiteetti-laivan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pohjalta tulevaisuuden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suunnitelmiasi…</a:t>
            </a:r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Palauta tehtävä viimeistään</a:t>
            </a:r>
            <a:br>
              <a:rPr lang="fi-FI" dirty="0" smtClean="0">
                <a:latin typeface="Calibri" pitchFamily="34" charset="0"/>
                <a:cs typeface="Calibri" pitchFamily="34" charset="0"/>
              </a:rPr>
            </a:br>
            <a:r>
              <a:rPr lang="fi-FI" dirty="0" smtClean="0">
                <a:latin typeface="Calibri" pitchFamily="34" charset="0"/>
                <a:cs typeface="Calibri" pitchFamily="34" charset="0"/>
              </a:rPr>
              <a:t>27.11. tunnille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! (voi palauttaa myös aiemmin Ritvalle)</a:t>
            </a:r>
            <a:endParaRPr lang="fi-FI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7101234" y="476673"/>
            <a:ext cx="1719238" cy="115212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5652928" y="89099"/>
            <a:ext cx="1156696" cy="77514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075" name="Picture 3" descr="C:\Users\Henna\AppData\Local\Microsoft\Windows\Temporary Internet Files\Content.IE5\7TDH1DCN\MC90041361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42" y="3068960"/>
            <a:ext cx="3399576" cy="34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Henna\AppData\Local\Microsoft\Windows\Temporary Internet Files\Content.IE5\7TDH1DCN\MC90029559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79" y="5589240"/>
            <a:ext cx="1285605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7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nna\AppData\Local\Microsoft\Windows\Temporary Internet Files\Content.IE5\SMWT8JP4\MP900438678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4F9"/>
              </a:clrFrom>
              <a:clrTo>
                <a:srgbClr val="F5F4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01" y="3858482"/>
            <a:ext cx="3002373" cy="299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Kirjallisuus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4876800"/>
          </a:xfrm>
        </p:spPr>
        <p:txBody>
          <a:bodyPr/>
          <a:lstStyle/>
          <a:p>
            <a:r>
              <a:rPr lang="fi-FI" dirty="0" err="1" smtClean="0">
                <a:latin typeface="Calibri" pitchFamily="34" charset="0"/>
                <a:cs typeface="Calibri" pitchFamily="34" charset="0"/>
              </a:rPr>
              <a:t>Keltikangas-Järvinen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, L. 2004. Temperamentti - ihmisen yksilöllisyys. Helsinki: WSOY.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Mattila, J. 2005. Ujoudesta, yksinäisyydestä. Helsinki: WSOY.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Metsäpelto, R-L. &amp; Feldt, T. (toim.) 2009. Meitä on moneksi. Persoonallisuuden psykologiset perusteet. Jyväskylä: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PS-kustannus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Nurmi, J-E., Ahonen, T., Lyytinen, H., Lyytinen, P., Pulkkinen, L. &amp;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Ruoppila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, I. 2008. Ihmisen psykologinen kehitys. Helsinki: WSOY.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0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Intohimosalaatti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497889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i-FI" dirty="0">
                <a:latin typeface="Calibri" pitchFamily="34" charset="0"/>
                <a:cs typeface="Calibri" pitchFamily="34" charset="0"/>
              </a:rPr>
              <a:t>Kirjataan ylös omia intohimoja n. 5 minuuttia, verrataan niitä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pareittain</a:t>
            </a:r>
            <a:endParaRPr lang="fi-FI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i-FI" dirty="0">
                <a:latin typeface="Calibri" pitchFamily="34" charset="0"/>
                <a:cs typeface="Calibri" pitchFamily="34" charset="0"/>
              </a:rPr>
              <a:t>Prosessoidaan intohimoista neljän hengen ryhmissä ryhmän vahvuudet ja pohditaan miten ne voisivat täydentää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toisiaan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Henna\AppData\Local\Microsoft\Windows\Temporary Internet Files\Content.IE5\7TDH1DCN\MP900438794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816424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5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Käsitteitä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latin typeface="Calibri" pitchFamily="34" charset="0"/>
                <a:cs typeface="Calibri" pitchFamily="34" charset="0"/>
              </a:rPr>
              <a:t>Persoonallisuus</a:t>
            </a:r>
            <a:r>
              <a:rPr lang="fi-FI" dirty="0">
                <a:latin typeface="Calibri" pitchFamily="34" charset="0"/>
                <a:cs typeface="Calibri" pitchFamily="34" charset="0"/>
              </a:rPr>
              <a:t>: psyykkisten tekijöiden ainutlaatuinen melko pysyvä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kokonaisuus</a:t>
            </a:r>
          </a:p>
          <a:p>
            <a:r>
              <a:rPr lang="fi-FI" b="1" dirty="0" smtClean="0">
                <a:latin typeface="Calibri" pitchFamily="34" charset="0"/>
                <a:cs typeface="Calibri" pitchFamily="34" charset="0"/>
              </a:rPr>
              <a:t>Identiteetti</a:t>
            </a:r>
            <a:r>
              <a:rPr lang="fi-FI" dirty="0">
                <a:latin typeface="Calibri" pitchFamily="34" charset="0"/>
                <a:cs typeface="Calibri" pitchFamily="34" charset="0"/>
              </a:rPr>
              <a:t>: kuka olen, mihin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kuulun</a:t>
            </a:r>
          </a:p>
          <a:p>
            <a:r>
              <a:rPr lang="fi-FI" b="1" dirty="0">
                <a:latin typeface="Calibri" pitchFamily="34" charset="0"/>
                <a:cs typeface="Calibri" pitchFamily="34" charset="0"/>
              </a:rPr>
              <a:t>Temperamentti</a:t>
            </a:r>
            <a:r>
              <a:rPr lang="fi-FI" dirty="0">
                <a:latin typeface="Calibri" pitchFamily="34" charset="0"/>
                <a:cs typeface="Calibri" pitchFamily="34" charset="0"/>
              </a:rPr>
              <a:t>: perityt luontaiset reaktiotavat</a:t>
            </a:r>
          </a:p>
          <a:p>
            <a:r>
              <a:rPr lang="fi-FI" b="1" dirty="0">
                <a:latin typeface="Calibri" pitchFamily="34" charset="0"/>
                <a:cs typeface="Calibri" pitchFamily="34" charset="0"/>
              </a:rPr>
              <a:t>Minäkäsitys</a:t>
            </a:r>
            <a:r>
              <a:rPr lang="fi-FI" dirty="0">
                <a:latin typeface="Calibri" pitchFamily="34" charset="0"/>
                <a:cs typeface="Calibri" pitchFamily="34" charset="0"/>
              </a:rPr>
              <a:t>: minäkuvat, itsetunto</a:t>
            </a:r>
          </a:p>
          <a:p>
            <a:r>
              <a:rPr lang="fi-FI" b="1" dirty="0" smtClean="0">
                <a:latin typeface="Calibri" pitchFamily="34" charset="0"/>
                <a:cs typeface="Calibri" pitchFamily="34" charset="0"/>
              </a:rPr>
              <a:t>Minä, minuus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: toimija ja toiminnan kohde, ne ominaisuudet, jotka yksilö hyväksyy itseensä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4</a:t>
            </a:fld>
            <a:endParaRPr lang="fi-FI"/>
          </a:p>
        </p:txBody>
      </p:sp>
      <p:pic>
        <p:nvPicPr>
          <p:cNvPr id="6147" name="Picture 3" descr="C:\Users\Henna\AppData\Local\Microsoft\Windows\Temporary Internet Files\Content.IE5\SMWT8JP4\MC9003595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047450" cy="24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 smtClean="0">
                <a:latin typeface="Calibri" pitchFamily="34" charset="0"/>
                <a:cs typeface="Calibri" pitchFamily="34" charset="0"/>
              </a:rPr>
              <a:t>Persoonallisuus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39752" y="1700808"/>
            <a:ext cx="6552728" cy="4896544"/>
          </a:xfrm>
        </p:spPr>
        <p:txBody>
          <a:bodyPr>
            <a:normAutofit fontScale="92500" lnSpcReduction="20000"/>
          </a:bodyPr>
          <a:lstStyle/>
          <a:p>
            <a:r>
              <a:rPr lang="fi-FI" dirty="0">
                <a:latin typeface="Calibri" pitchFamily="34" charset="0"/>
                <a:cs typeface="Calibri" pitchFamily="34" charset="0"/>
              </a:rPr>
              <a:t>Ihmisen sisäinen psykofyysisten rakenteiden dynaaminen kokonaisuus, joka vaikuttaa siihen, miten ihminen sopeutuu ympäristöönsä (Gordon 1937)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Nykykäsityksen mukaan persoonallisuudella tarkoitetaan sekä ihmisen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ulkoista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, muille näkyvää toimintaa että ihmisen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 sisäistä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, yksityistä kokemusmaailmaa (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Hogan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ym. 2000)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Persoonallisuudella tarkoitetaan</a:t>
            </a:r>
          </a:p>
          <a:p>
            <a:pPr lvl="1"/>
            <a:r>
              <a:rPr lang="fi-FI" b="1" dirty="0" smtClean="0">
                <a:latin typeface="Calibri" pitchFamily="34" charset="0"/>
                <a:cs typeface="Calibri" pitchFamily="34" charset="0"/>
              </a:rPr>
              <a:t>ajatusten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(kognitioiden),</a:t>
            </a:r>
          </a:p>
          <a:p>
            <a:pPr lvl="1"/>
            <a:r>
              <a:rPr lang="fi-FI" b="1" dirty="0" smtClean="0">
                <a:latin typeface="Calibri" pitchFamily="34" charset="0"/>
                <a:cs typeface="Calibri" pitchFamily="34" charset="0"/>
              </a:rPr>
              <a:t>tunteiden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(emootioiden) ja</a:t>
            </a:r>
          </a:p>
          <a:p>
            <a:pPr lvl="1"/>
            <a:r>
              <a:rPr lang="fi-FI" b="1" dirty="0" smtClean="0">
                <a:latin typeface="Calibri" pitchFamily="34" charset="0"/>
                <a:cs typeface="Calibri" pitchFamily="34" charset="0"/>
              </a:rPr>
              <a:t>käyttäytymisen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muodostamaa kokonaisuutta, joka on kullekin ihmiselle luonteenomainen ja melko pysyvä eri tilanteissa ja eri aikoina (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Pervin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2003)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Persoonallisuus heijastaa sekä ihmisen</a:t>
            </a:r>
          </a:p>
          <a:p>
            <a:pPr lvl="1"/>
            <a:r>
              <a:rPr lang="fi-FI" b="1" dirty="0" smtClean="0">
                <a:latin typeface="Calibri" pitchFamily="34" charset="0"/>
                <a:cs typeface="Calibri" pitchFamily="34" charset="0"/>
              </a:rPr>
              <a:t>biologista perustaa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(geeniperimää) että</a:t>
            </a:r>
          </a:p>
          <a:p>
            <a:pPr lvl="1"/>
            <a:r>
              <a:rPr lang="fi-FI" b="1" dirty="0" smtClean="0">
                <a:latin typeface="Calibri" pitchFamily="34" charset="0"/>
                <a:cs typeface="Calibri" pitchFamily="34" charset="0"/>
              </a:rPr>
              <a:t>ympäristövaikutuksia</a:t>
            </a:r>
          </a:p>
          <a:p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Henna\AppData\Local\Microsoft\Windows\Temporary Internet Files\Content.IE5\7TDH1DCN\MC9003117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0605"/>
            <a:ext cx="2107968" cy="31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2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Henna\AppData\Local\Microsoft\Windows\Temporary Internet Files\Content.IE5\7TDH1DCN\MC9004102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583" y="332656"/>
            <a:ext cx="153910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341412"/>
            <a:ext cx="6851104" cy="990600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Persoonallisuuden rakentuminen…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752"/>
            <a:ext cx="7283152" cy="5544616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Persoonallisuus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rakentuu menneiden kokemusten varaan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, mutta siihen liittyvät myös ihmisen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nykyiset kokemukset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ja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tulevaisuuden ennakointi.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Yleisesti persoonallisuutta luonnehtivat sekä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 pysyvyys ja säännönmukaisuus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että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muuttuminen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ja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kehittyminen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Persoonallisuuden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pysyvyys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on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ihmissuhteiden perusta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Persoonallisuuden on huomattu myös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kehittyvän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ja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muuttuvan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ajan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ja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ympäristön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välisen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vuorovaikutuksen seurauksena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Ympäristövaikutuksilla tarkoitetaan esim. vanhempien ja muiden ihmisten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odotuksia, vaatimuksia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tai kielteistä ja myönteistä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palautetta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Persoonallisuuden on havaittu muuttuvan aikuisuudessa siten, että se parantaa mahdollisuuksiamme toimia ihmissuhteissa ja yhteiskunnassa (tapahtuu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sopeutumista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274320" lvl="1" indent="0">
              <a:buNone/>
            </a:pPr>
            <a:r>
              <a:rPr lang="fi-FI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ihmiset muuttuvat keskimäärin sosiaalisesti varmemmiksi, sovinnollisemmiksi, tunnollisemmiksi ja tunne-elämältään tasapainoisemmaksi</a:t>
            </a:r>
          </a:p>
          <a:p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87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Henna\AppData\Local\Microsoft\Windows\Temporary Internet Files\Content.IE5\SMWT8JP4\MP900409506[1]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r="26463"/>
          <a:stretch/>
        </p:blipFill>
        <p:spPr bwMode="auto">
          <a:xfrm>
            <a:off x="7402286" y="0"/>
            <a:ext cx="174171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Persoonallisuus ja temperamentti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876800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Persoonallisuuden piirteiden perusta on jo lapsena ilmenevässä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temperamentissa</a:t>
            </a:r>
          </a:p>
          <a:p>
            <a:r>
              <a:rPr lang="fi-FI" dirty="0">
                <a:latin typeface="Calibri" pitchFamily="34" charset="0"/>
                <a:cs typeface="Calibri" pitchFamily="34" charset="0"/>
              </a:rPr>
              <a:t>Temperamentilla on </a:t>
            </a:r>
            <a:r>
              <a:rPr lang="fi-FI" b="1" dirty="0">
                <a:latin typeface="Calibri" pitchFamily="34" charset="0"/>
                <a:cs typeface="Calibri" pitchFamily="34" charset="0"/>
              </a:rPr>
              <a:t>geneettinen perusta</a:t>
            </a:r>
            <a:r>
              <a:rPr lang="fi-FI" dirty="0">
                <a:latin typeface="Calibri" pitchFamily="34" charset="0"/>
                <a:cs typeface="Calibri" pitchFamily="34" charset="0"/>
              </a:rPr>
              <a:t>, mutta geenit toimivat kuitenkin aina vuorovaikutuksessa ympäristötekijöiden kanssa esim. alttius masennukseen stressaavissa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elämäntilanteissa</a:t>
            </a:r>
          </a:p>
          <a:p>
            <a:r>
              <a:rPr lang="fi-FI" b="1" dirty="0" smtClean="0">
                <a:latin typeface="Calibri" pitchFamily="34" charset="0"/>
                <a:cs typeface="Calibri" pitchFamily="34" charset="0"/>
              </a:rPr>
              <a:t>Temperamentin ja persoonallisuuden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välinen ero on siinä, että persoonallisuus syntyy ympäristön vuorovaikutuksesta, kun taas temperamenttipiirteet ilmaantuvat varhain, jo ennen kuin ympäristö on ehtinyt niihin vaikuttaa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Temperamentti määritellään usein hyvin varhaisessa iässä havaittavissa oleviksi yksilöiden välisiksi eroiksi.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Nämä erot ovat 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suhteellisen pysyviä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ja johtavat tiettyihin ennustettavissa oleviin käyttäytymistyyleihin, joilla on biologinen pohja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6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enna\AppData\Local\Microsoft\Windows\Temporary Internet Files\Content.IE5\CV3VQVL8\MP9004486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8" y="3789040"/>
            <a:ext cx="204597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Temperamentti on…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876800"/>
          </a:xfrm>
        </p:spPr>
        <p:txBody>
          <a:bodyPr/>
          <a:lstStyle/>
          <a:p>
            <a:r>
              <a:rPr lang="fi-FI" i="1" dirty="0" smtClean="0">
                <a:latin typeface="Calibri" pitchFamily="34" charset="0"/>
                <a:cs typeface="Calibri" pitchFamily="34" charset="0"/>
              </a:rPr>
              <a:t>Yksilöllinen käyttäytymistyyli tai reaktiopatteri, joka ilmaantuu jo hyvin varhain, on huomattavan pysyvä yli iän ja erilaisten tilanteiden, ja jonka  biologinen pohja on vakuuttavasti osoitettu</a:t>
            </a:r>
          </a:p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Temperamentti vastaa kysymykseen ’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kuinka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’ eli miten ihminen tekee sen mitä tekee</a:t>
            </a:r>
          </a:p>
          <a:p>
            <a:r>
              <a:rPr lang="fi-FI" b="1" dirty="0">
                <a:latin typeface="Calibri" pitchFamily="34" charset="0"/>
                <a:cs typeface="Calibri" pitchFamily="34" charset="0"/>
              </a:rPr>
              <a:t>Temperamentti </a:t>
            </a:r>
            <a:r>
              <a:rPr lang="fi-FI" dirty="0">
                <a:latin typeface="Calibri" pitchFamily="34" charset="0"/>
                <a:cs typeface="Calibri" pitchFamily="34" charset="0"/>
              </a:rPr>
              <a:t>heijastuu ihmisille tyypillisissä tavoissa reagoida uusissa tai yllättävissä tilanteissa</a:t>
            </a:r>
          </a:p>
          <a:p>
            <a:r>
              <a:rPr lang="fi-FI" dirty="0">
                <a:latin typeface="Calibri" pitchFamily="34" charset="0"/>
                <a:cs typeface="Calibri" pitchFamily="34" charset="0"/>
              </a:rPr>
              <a:t>Ihmisten välinen perusero </a:t>
            </a:r>
            <a:r>
              <a:rPr lang="fi-FI" b="1" dirty="0">
                <a:latin typeface="Calibri" pitchFamily="34" charset="0"/>
                <a:cs typeface="Calibri" pitchFamily="34" charset="0"/>
              </a:rPr>
              <a:t>lähestyminen</a:t>
            </a:r>
            <a:r>
              <a:rPr lang="fi-FI" dirty="0">
                <a:latin typeface="Calibri" pitchFamily="34" charset="0"/>
                <a:cs typeface="Calibri" pitchFamily="34" charset="0"/>
              </a:rPr>
              <a:t> ja </a:t>
            </a:r>
            <a:r>
              <a:rPr lang="fi-FI" b="1" dirty="0">
                <a:latin typeface="Calibri" pitchFamily="34" charset="0"/>
                <a:cs typeface="Calibri" pitchFamily="34" charset="0"/>
              </a:rPr>
              <a:t>välttäminen</a:t>
            </a:r>
          </a:p>
          <a:p>
            <a:pPr lvl="1"/>
            <a:r>
              <a:rPr lang="fi-FI" dirty="0">
                <a:latin typeface="Calibri" pitchFamily="34" charset="0"/>
                <a:cs typeface="Calibri" pitchFamily="34" charset="0"/>
              </a:rPr>
              <a:t>Toiset ovat valmiita kohtaamaan haasteellisia tilanteita, toisilla on taipumus vetäytyä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niistä</a:t>
            </a:r>
          </a:p>
          <a:p>
            <a:endParaRPr lang="fi-FI" dirty="0">
              <a:latin typeface="Calibri" pitchFamily="34" charset="0"/>
              <a:cs typeface="Calibri" pitchFamily="34" charset="0"/>
            </a:endParaRPr>
          </a:p>
          <a:p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7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Temperamentin jaottelut: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>
                <a:latin typeface="Calibri" pitchFamily="34" charset="0"/>
                <a:cs typeface="Calibri" pitchFamily="34" charset="0"/>
              </a:rPr>
              <a:t>Thomas &amp;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Chess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; muodostuu 9:stä temperamenttipiirteestä:</a:t>
            </a:r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Helppo,</a:t>
            </a:r>
          </a:p>
          <a:p>
            <a:pPr lvl="1"/>
            <a:r>
              <a:rPr lang="fi-FI" dirty="0">
                <a:latin typeface="Calibri" pitchFamily="34" charset="0"/>
                <a:cs typeface="Calibri" pitchFamily="34" charset="0"/>
              </a:rPr>
              <a:t>H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itaasti lämpenevä ja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Vaikea temperamentti</a:t>
            </a:r>
          </a:p>
          <a:p>
            <a:r>
              <a:rPr lang="fi-FI" dirty="0" err="1" smtClean="0">
                <a:latin typeface="Calibri" pitchFamily="34" charset="0"/>
                <a:cs typeface="Calibri" pitchFamily="34" charset="0"/>
              </a:rPr>
              <a:t>Buss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Plomin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Emotionaalisuus</a:t>
            </a:r>
          </a:p>
          <a:p>
            <a:pPr lvl="1"/>
            <a:r>
              <a:rPr lang="fi-FI" dirty="0">
                <a:latin typeface="Calibri" pitchFamily="34" charset="0"/>
                <a:cs typeface="Calibri" pitchFamily="34" charset="0"/>
              </a:rPr>
              <a:t>a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ktiivisuus ja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sosiaalisuus</a:t>
            </a:r>
          </a:p>
          <a:p>
            <a:r>
              <a:rPr lang="fi-FI" dirty="0" err="1" smtClean="0">
                <a:latin typeface="Calibri" pitchFamily="34" charset="0"/>
                <a:cs typeface="Calibri" pitchFamily="34" charset="0"/>
              </a:rPr>
              <a:t>Rothbart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vanhempien lasten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)</a:t>
            </a:r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1. Positiivinen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affektius</a:t>
            </a:r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2. Sosiaalinen inhibitio eli estyneisyys, välttäminen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3. Ärtyneisyys ja hermostuneisuus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4.Aktiivisuustaso</a:t>
            </a:r>
          </a:p>
          <a:p>
            <a:pPr lvl="1"/>
            <a:r>
              <a:rPr lang="fi-FI" dirty="0" smtClean="0">
                <a:latin typeface="Calibri" pitchFamily="34" charset="0"/>
                <a:cs typeface="Calibri" pitchFamily="34" charset="0"/>
              </a:rPr>
              <a:t>5. Tarkkaavaisuuden suuntaaminen, kontrolli ja sinnikkyys</a:t>
            </a:r>
          </a:p>
          <a:p>
            <a:r>
              <a:rPr lang="fi-FI" dirty="0" err="1" smtClean="0">
                <a:latin typeface="Calibri" pitchFamily="34" charset="0"/>
                <a:cs typeface="Calibri" pitchFamily="34" charset="0"/>
              </a:rPr>
              <a:t>Kagan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: estyneisyys kaiken temperamentin lähtökohta</a:t>
            </a:r>
          </a:p>
          <a:p>
            <a:r>
              <a:rPr lang="fi-FI" b="1" dirty="0" smtClean="0">
                <a:latin typeface="Calibri" pitchFamily="34" charset="0"/>
                <a:cs typeface="Calibri" pitchFamily="34" charset="0"/>
              </a:rPr>
              <a:t>Kaikille yhteinen: Lähestyminen ja välttäminen</a:t>
            </a:r>
            <a:endParaRPr lang="fi-FI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3BE2-27B0-440F-83ED-C5ABFB715E3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26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rkkaus">
  <a:themeElements>
    <a:clrScheme name="Kirkkaus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rkka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478</TotalTime>
  <Words>1380</Words>
  <Application>Microsoft Office PowerPoint</Application>
  <PresentationFormat>Näytössä katseltava diaesitys (4:3)</PresentationFormat>
  <Paragraphs>232</Paragraphs>
  <Slides>25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6" baseType="lpstr">
      <vt:lpstr>Kirkkaus</vt:lpstr>
      <vt:lpstr>Persoonallinen ihminen</vt:lpstr>
      <vt:lpstr>Tunnin aiheet:</vt:lpstr>
      <vt:lpstr>Intohimosalaatti</vt:lpstr>
      <vt:lpstr>Käsitteitä</vt:lpstr>
      <vt:lpstr>Persoonallisuus</vt:lpstr>
      <vt:lpstr>Persoonallisuuden rakentuminen…</vt:lpstr>
      <vt:lpstr>Persoonallisuus ja temperamentti</vt:lpstr>
      <vt:lpstr>Temperamentti on…</vt:lpstr>
      <vt:lpstr>Temperamentin jaottelut:</vt:lpstr>
      <vt:lpstr>Viisi persoonallisuuden piirrettä</vt:lpstr>
      <vt:lpstr>Persoonallisuus ja tunteiden säätely</vt:lpstr>
      <vt:lpstr>Persoonallisuuteen liittyvien voimavarojen vahvistaminen</vt:lpstr>
      <vt:lpstr>Minä</vt:lpstr>
      <vt:lpstr>Minäkäsitys</vt:lpstr>
      <vt:lpstr>Minäkäsitykseen vaikuttaa…</vt:lpstr>
      <vt:lpstr>Pohdintatehtävä 1</vt:lpstr>
      <vt:lpstr>Lapsen itsetunnon parantaminen</vt:lpstr>
      <vt:lpstr>Pohdintatehtävä 2</vt:lpstr>
      <vt:lpstr>Identiteetti – persoonallisuuden kokoava rakenne</vt:lpstr>
      <vt:lpstr>Bronfenbrennerin ekologinen systeemiteoria</vt:lpstr>
      <vt:lpstr>Bronfenbrennerin teoria…</vt:lpstr>
      <vt:lpstr>PowerPoint-esitys</vt:lpstr>
      <vt:lpstr>PowerPoint-esitys</vt:lpstr>
      <vt:lpstr>Minun laivani -harjoitus</vt:lpstr>
      <vt:lpstr>Kirjallisuus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Persoonallisuus, temperamentti, identiteetti, ympäristön vaikutus</dc:title>
  <dc:creator>Henna</dc:creator>
  <cp:lastModifiedBy>Henna</cp:lastModifiedBy>
  <cp:revision>44</cp:revision>
  <cp:lastPrinted>2012-11-19T19:17:32Z</cp:lastPrinted>
  <dcterms:created xsi:type="dcterms:W3CDTF">2012-10-28T22:30:36Z</dcterms:created>
  <dcterms:modified xsi:type="dcterms:W3CDTF">2012-11-19T20:09:09Z</dcterms:modified>
</cp:coreProperties>
</file>