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5"/>
  </p:notesMasterIdLst>
  <p:sldIdLst>
    <p:sldId id="256" r:id="rId2"/>
    <p:sldId id="267" r:id="rId3"/>
    <p:sldId id="277" r:id="rId4"/>
    <p:sldId id="257" r:id="rId5"/>
    <p:sldId id="258" r:id="rId6"/>
    <p:sldId id="268" r:id="rId7"/>
    <p:sldId id="269" r:id="rId8"/>
    <p:sldId id="270" r:id="rId9"/>
    <p:sldId id="271" r:id="rId10"/>
    <p:sldId id="275" r:id="rId11"/>
    <p:sldId id="276" r:id="rId12"/>
    <p:sldId id="260" r:id="rId13"/>
    <p:sldId id="272" r:id="rId14"/>
    <p:sldId id="261" r:id="rId15"/>
    <p:sldId id="288" r:id="rId16"/>
    <p:sldId id="265" r:id="rId17"/>
    <p:sldId id="283" r:id="rId18"/>
    <p:sldId id="287" r:id="rId19"/>
    <p:sldId id="280" r:id="rId20"/>
    <p:sldId id="282" r:id="rId21"/>
    <p:sldId id="284" r:id="rId22"/>
    <p:sldId id="285" r:id="rId23"/>
    <p:sldId id="281" r:id="rId24"/>
    <p:sldId id="286" r:id="rId25"/>
    <p:sldId id="289" r:id="rId26"/>
    <p:sldId id="292" r:id="rId27"/>
    <p:sldId id="278" r:id="rId28"/>
    <p:sldId id="290" r:id="rId29"/>
    <p:sldId id="291" r:id="rId30"/>
    <p:sldId id="274" r:id="rId31"/>
    <p:sldId id="293" r:id="rId32"/>
    <p:sldId id="279" r:id="rId33"/>
    <p:sldId id="273" r:id="rId34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8F0F99-8D53-4D1E-BF3F-AF22E4AD0B50}" type="datetimeFigureOut">
              <a:rPr lang="fi-FI" smtClean="0"/>
              <a:t>14.11.2012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0DF774-5BFD-4D67-9009-23B6E37FBE9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1152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DF774-5BFD-4D67-9009-23B6E37FBE95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4594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DF774-5BFD-4D67-9009-23B6E37FBE95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4521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DF774-5BFD-4D67-9009-23B6E37FBE95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4550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DF774-5BFD-4D67-9009-23B6E37FBE95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75083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DF774-5BFD-4D67-9009-23B6E37FBE95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29985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DF774-5BFD-4D67-9009-23B6E37FBE95}" type="slidenum">
              <a:rPr lang="fi-FI" smtClean="0"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074930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DF774-5BFD-4D67-9009-23B6E37FBE95}" type="slidenum">
              <a:rPr lang="fi-FI" smtClean="0"/>
              <a:t>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16926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DF774-5BFD-4D67-9009-23B6E37FBE95}" type="slidenum">
              <a:rPr lang="fi-FI" smtClean="0"/>
              <a:t>33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88432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3645D-59C5-47C3-B8AD-79F9DC2E7DC9}" type="datetime1">
              <a:rPr lang="fi-FI" smtClean="0"/>
              <a:t>14.11.2012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FFDF6-0E2E-48D1-8786-41AB47F1F959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1C450-8BCB-4CB1-8190-3C9A7964192B}" type="datetime1">
              <a:rPr lang="fi-FI" smtClean="0"/>
              <a:t>14.11.2012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FFDF6-0E2E-48D1-8786-41AB47F1F959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37276-3492-4232-8455-9AF5EDF37AEA}" type="datetime1">
              <a:rPr lang="fi-FI" smtClean="0"/>
              <a:t>14.11.2012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FFDF6-0E2E-48D1-8786-41AB47F1F959}" type="slidenum">
              <a:rPr lang="fi-FI" smtClean="0"/>
              <a:t>‹#›</a:t>
            </a:fld>
            <a:endParaRPr lang="fi-FI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2F6B0-353E-4CB2-A96F-C4BDEF290DB3}" type="datetime1">
              <a:rPr lang="fi-FI" smtClean="0"/>
              <a:t>14.11.2012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FFDF6-0E2E-48D1-8786-41AB47F1F959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900E6-7EE0-415D-9AB8-41268A539B42}" type="datetime1">
              <a:rPr lang="fi-FI" smtClean="0"/>
              <a:t>14.11.2012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FFDF6-0E2E-48D1-8786-41AB47F1F959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C0302-DC8D-4A8E-AB87-3845126ABEB4}" type="datetime1">
              <a:rPr lang="fi-FI" smtClean="0"/>
              <a:t>14.11.2012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FFDF6-0E2E-48D1-8786-41AB47F1F959}" type="slidenum">
              <a:rPr lang="fi-FI" smtClean="0"/>
              <a:t>‹#›</a:t>
            </a:fld>
            <a:endParaRPr lang="fi-FI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0EEB9-B932-49B6-9A58-7DEA30C659C3}" type="datetime1">
              <a:rPr lang="fi-FI" smtClean="0"/>
              <a:t>14.11.2012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FFDF6-0E2E-48D1-8786-41AB47F1F959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49026-984A-40D1-8C57-19E212F41A9D}" type="datetime1">
              <a:rPr lang="fi-FI" smtClean="0"/>
              <a:t>14.11.2012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FFDF6-0E2E-48D1-8786-41AB47F1F959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B131-5790-4D9C-9D01-ED13BE83670C}" type="datetime1">
              <a:rPr lang="fi-FI" smtClean="0"/>
              <a:t>14.11.2012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FFDF6-0E2E-48D1-8786-41AB47F1F959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4FC62-E9F3-4AFB-BBF1-D21CB6590E2E}" type="datetime1">
              <a:rPr lang="fi-FI" smtClean="0"/>
              <a:t>14.11.2012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FFDF6-0E2E-48D1-8786-41AB47F1F959}" type="slidenum">
              <a:rPr lang="fi-FI" smtClean="0"/>
              <a:t>‹#›</a:t>
            </a:fld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C4797-E98B-46F4-819B-A8E416C86441}" type="datetime1">
              <a:rPr lang="fi-FI" smtClean="0"/>
              <a:t>14.11.2012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FFDF6-0E2E-48D1-8786-41AB47F1F959}" type="slidenum">
              <a:rPr lang="fi-FI" smtClean="0"/>
              <a:t>‹#›</a:t>
            </a:fld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8599270-6A36-4DD5-AAA9-96419D32B965}" type="datetime1">
              <a:rPr lang="fi-FI" smtClean="0"/>
              <a:t>14.11.2012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76FFDF6-0E2E-48D1-8786-41AB47F1F959}" type="slidenum">
              <a:rPr lang="fi-FI" smtClean="0"/>
              <a:t>‹#›</a:t>
            </a:fld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henna.e.huusko@student.jyu.fi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henna.e.huusko@student.jyu.fi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henna.e.huusko@student.jyu.fi" TargetMode="External"/><Relationship Id="rId4" Type="http://schemas.openxmlformats.org/officeDocument/2006/relationships/hyperlink" Target="http://hennanopetus.weebly.com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Henna\AppData\Local\Microsoft\Windows\Temporary Internet Files\Content.IE5\SMWT8JP4\MP900439321[1]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7FB"/>
              </a:clrFrom>
              <a:clrTo>
                <a:srgbClr val="F6F7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573016"/>
            <a:ext cx="3501554" cy="232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dirty="0" err="1" smtClean="0"/>
              <a:t>RO-tunti</a:t>
            </a:r>
            <a:r>
              <a:rPr lang="fi-FI" dirty="0" smtClean="0"/>
              <a:t>:</a:t>
            </a:r>
            <a:br>
              <a:rPr lang="fi-FI" dirty="0" smtClean="0"/>
            </a:br>
            <a:r>
              <a:rPr lang="fi-FI" dirty="0" smtClean="0"/>
              <a:t>OPPIMINEN JA OPPIMISTYYLIT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Henna </a:t>
            </a:r>
            <a:r>
              <a:rPr lang="fi-FI" dirty="0" err="1" smtClean="0"/>
              <a:t>Huusko</a:t>
            </a:r>
            <a:endParaRPr lang="fi-FI" dirty="0" smtClean="0"/>
          </a:p>
          <a:p>
            <a:r>
              <a:rPr lang="fi-FI" dirty="0" smtClean="0"/>
              <a:t>14.11.2012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FFDF6-0E2E-48D1-8786-41AB47F1F959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7110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enna\AppData\Local\Microsoft\Windows\Temporary Internet Files\Content.IE5\7TDH1DCN\MP90043938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042" y="2735172"/>
            <a:ext cx="2738886" cy="410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72067" y="1772816"/>
            <a:ext cx="7408333" cy="4536504"/>
          </a:xfrm>
        </p:spPr>
        <p:txBody>
          <a:bodyPr>
            <a:normAutofit fontScale="70000" lnSpcReduction="20000"/>
          </a:bodyPr>
          <a:lstStyle/>
          <a:p>
            <a:r>
              <a:rPr lang="fi-FI" dirty="0" err="1"/>
              <a:t>Torey</a:t>
            </a:r>
            <a:r>
              <a:rPr lang="fi-FI" dirty="0"/>
              <a:t> </a:t>
            </a:r>
            <a:r>
              <a:rPr lang="fi-FI" dirty="0" err="1"/>
              <a:t>Haydenin</a:t>
            </a:r>
            <a:r>
              <a:rPr lang="fi-FI" dirty="0"/>
              <a:t> –kirjat (Nukkelapsi, Aavetyttö,  Viattomat, Hiljaisuuden lapset…)</a:t>
            </a:r>
          </a:p>
          <a:p>
            <a:r>
              <a:rPr lang="fi-FI" dirty="0"/>
              <a:t> Aleksis Kivi: Seitsemän veljestä</a:t>
            </a:r>
          </a:p>
          <a:p>
            <a:r>
              <a:rPr lang="fi-FI" dirty="0"/>
              <a:t>Anna O.: Sikaprinsessa</a:t>
            </a:r>
          </a:p>
          <a:p>
            <a:r>
              <a:rPr lang="fi-FI" dirty="0" err="1"/>
              <a:t>Dirie</a:t>
            </a:r>
            <a:r>
              <a:rPr lang="fi-FI" dirty="0"/>
              <a:t>, Waris.: Aavikon kukka</a:t>
            </a:r>
          </a:p>
          <a:p>
            <a:r>
              <a:rPr lang="fi-FI" dirty="0"/>
              <a:t>K. </a:t>
            </a:r>
            <a:r>
              <a:rPr lang="fi-FI" dirty="0" err="1"/>
              <a:t>Hosseini</a:t>
            </a:r>
            <a:r>
              <a:rPr lang="fi-FI" dirty="0"/>
              <a:t>: Leijapoika</a:t>
            </a:r>
          </a:p>
          <a:p>
            <a:r>
              <a:rPr lang="fi-FI" dirty="0" err="1"/>
              <a:t>Geda</a:t>
            </a:r>
            <a:r>
              <a:rPr lang="fi-FI" dirty="0"/>
              <a:t>, </a:t>
            </a:r>
            <a:r>
              <a:rPr lang="fi-FI" dirty="0" err="1"/>
              <a:t>Fabio</a:t>
            </a:r>
            <a:r>
              <a:rPr lang="fi-FI" dirty="0"/>
              <a:t>: Krokotiilimeri</a:t>
            </a:r>
          </a:p>
          <a:p>
            <a:r>
              <a:rPr lang="fi-FI" dirty="0" err="1"/>
              <a:t>Rax</a:t>
            </a:r>
            <a:r>
              <a:rPr lang="fi-FI" dirty="0"/>
              <a:t> Rinnekangas: Peilipoika</a:t>
            </a:r>
          </a:p>
          <a:p>
            <a:r>
              <a:rPr lang="fi-FI" dirty="0" err="1"/>
              <a:t>Alcott</a:t>
            </a:r>
            <a:r>
              <a:rPr lang="fi-FI" dirty="0"/>
              <a:t>, L.M.: Pikku naisia</a:t>
            </a:r>
          </a:p>
          <a:p>
            <a:r>
              <a:rPr lang="fi-FI" dirty="0" err="1"/>
              <a:t>Oates</a:t>
            </a:r>
            <a:r>
              <a:rPr lang="fi-FI" dirty="0"/>
              <a:t>, J.C.: Haudankaivajan tytär</a:t>
            </a:r>
          </a:p>
          <a:p>
            <a:r>
              <a:rPr lang="fi-FI" dirty="0"/>
              <a:t>Victoria </a:t>
            </a:r>
            <a:r>
              <a:rPr lang="fi-FI" dirty="0" err="1"/>
              <a:t>Poole</a:t>
            </a:r>
            <a:r>
              <a:rPr lang="fi-FI" dirty="0"/>
              <a:t>: Torstain lapsi</a:t>
            </a:r>
          </a:p>
          <a:p>
            <a:r>
              <a:rPr lang="fi-FI" dirty="0"/>
              <a:t>Dave </a:t>
            </a:r>
            <a:r>
              <a:rPr lang="fi-FI" dirty="0" err="1"/>
              <a:t>Pelzer</a:t>
            </a:r>
            <a:r>
              <a:rPr lang="fi-FI" dirty="0"/>
              <a:t>: Pimeän poika</a:t>
            </a:r>
          </a:p>
          <a:p>
            <a:r>
              <a:rPr lang="fi-FI" dirty="0" err="1"/>
              <a:t>Sabine</a:t>
            </a:r>
            <a:r>
              <a:rPr lang="fi-FI" dirty="0"/>
              <a:t> </a:t>
            </a:r>
            <a:r>
              <a:rPr lang="fi-FI" dirty="0" err="1"/>
              <a:t>Kuegler</a:t>
            </a:r>
            <a:r>
              <a:rPr lang="fi-FI" dirty="0"/>
              <a:t>: Viidakkolapsi</a:t>
            </a:r>
          </a:p>
          <a:p>
            <a:r>
              <a:rPr lang="fi-FI" dirty="0" err="1"/>
              <a:t>Jean-Dominique</a:t>
            </a:r>
            <a:r>
              <a:rPr lang="fi-FI" dirty="0"/>
              <a:t> </a:t>
            </a:r>
            <a:r>
              <a:rPr lang="fi-FI" dirty="0" err="1"/>
              <a:t>Baubyn</a:t>
            </a:r>
            <a:r>
              <a:rPr lang="fi-FI" dirty="0"/>
              <a:t> omaelämäkerta Perhonen lasikuvussa ( tehty myös elokuva)</a:t>
            </a:r>
          </a:p>
          <a:p>
            <a:r>
              <a:rPr lang="fi-FI" dirty="0"/>
              <a:t>Mari </a:t>
            </a:r>
            <a:r>
              <a:rPr lang="fi-FI" dirty="0" err="1"/>
              <a:t>Mörö</a:t>
            </a:r>
            <a:r>
              <a:rPr lang="fi-FI" dirty="0"/>
              <a:t>: Kiltin yön lahjat</a:t>
            </a:r>
          </a:p>
          <a:p>
            <a:r>
              <a:rPr lang="fi-FI" dirty="0"/>
              <a:t>JNE…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FFDF6-0E2E-48D1-8786-41AB47F1F959}" type="slidenum">
              <a:rPr lang="fi-FI" smtClean="0"/>
              <a:t>10</a:t>
            </a:fld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Mahdollisia kirjoja…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4046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enna\AppData\Local\Microsoft\Windows\Temporary Internet Files\Content.IE5\7TDH1DCN\MP90040544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852936"/>
            <a:ext cx="4032274" cy="288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72067" y="1988840"/>
            <a:ext cx="7408333" cy="4137323"/>
          </a:xfrm>
        </p:spPr>
        <p:txBody>
          <a:bodyPr>
            <a:normAutofit fontScale="77500" lnSpcReduction="20000"/>
          </a:bodyPr>
          <a:lstStyle/>
          <a:p>
            <a:r>
              <a:rPr lang="fi-FI" dirty="0"/>
              <a:t>Äideistä parhain</a:t>
            </a:r>
          </a:p>
          <a:p>
            <a:r>
              <a:rPr lang="fi-FI" dirty="0"/>
              <a:t>Tummien perhosten koti</a:t>
            </a:r>
          </a:p>
          <a:p>
            <a:r>
              <a:rPr lang="fi-FI" dirty="0"/>
              <a:t>Näkymätön Elina</a:t>
            </a:r>
          </a:p>
          <a:p>
            <a:r>
              <a:rPr lang="fi-FI" dirty="0"/>
              <a:t>Kielletty hedelmä</a:t>
            </a:r>
          </a:p>
          <a:p>
            <a:r>
              <a:rPr lang="fi-FI" dirty="0"/>
              <a:t>Poika  (</a:t>
            </a:r>
            <a:r>
              <a:rPr lang="fi-FI" dirty="0" err="1"/>
              <a:t>About</a:t>
            </a:r>
            <a:r>
              <a:rPr lang="fi-FI" dirty="0"/>
              <a:t> a </a:t>
            </a:r>
            <a:r>
              <a:rPr lang="fi-FI" dirty="0" err="1"/>
              <a:t>boy</a:t>
            </a:r>
            <a:r>
              <a:rPr lang="fi-FI" dirty="0"/>
              <a:t>)</a:t>
            </a:r>
          </a:p>
          <a:p>
            <a:r>
              <a:rPr lang="fi-FI" dirty="0"/>
              <a:t>Tulikärpäsiä puutarhassa</a:t>
            </a:r>
          </a:p>
          <a:p>
            <a:r>
              <a:rPr lang="fi-FI" dirty="0" err="1"/>
              <a:t>Pan’s</a:t>
            </a:r>
            <a:r>
              <a:rPr lang="fi-FI" dirty="0"/>
              <a:t> </a:t>
            </a:r>
            <a:r>
              <a:rPr lang="fi-FI" dirty="0" err="1"/>
              <a:t>labyrinth</a:t>
            </a:r>
            <a:endParaRPr lang="fi-FI" dirty="0"/>
          </a:p>
          <a:p>
            <a:r>
              <a:rPr lang="fi-FI" dirty="0"/>
              <a:t>Benjamin Buttonin uskomaton elämä</a:t>
            </a:r>
          </a:p>
          <a:p>
            <a:r>
              <a:rPr lang="fi-FI" dirty="0" err="1"/>
              <a:t>Trainspotting</a:t>
            </a:r>
            <a:endParaRPr lang="fi-FI" dirty="0"/>
          </a:p>
          <a:p>
            <a:r>
              <a:rPr lang="fi-FI" dirty="0" smtClean="0"/>
              <a:t>Pieni </a:t>
            </a:r>
            <a:r>
              <a:rPr lang="fi-FI" dirty="0"/>
              <a:t>mies </a:t>
            </a:r>
            <a:r>
              <a:rPr lang="fi-FI" dirty="0" err="1"/>
              <a:t>Tate</a:t>
            </a:r>
            <a:endParaRPr lang="fi-FI" dirty="0"/>
          </a:p>
          <a:p>
            <a:r>
              <a:rPr lang="fi-FI" dirty="0"/>
              <a:t>Sademies</a:t>
            </a:r>
          </a:p>
          <a:p>
            <a:r>
              <a:rPr lang="fi-FI" dirty="0"/>
              <a:t>Pikku naisia (perustuu </a:t>
            </a:r>
            <a:r>
              <a:rPr lang="fi-FI" dirty="0" err="1"/>
              <a:t>Alcottin</a:t>
            </a:r>
            <a:r>
              <a:rPr lang="fi-FI" dirty="0"/>
              <a:t> romaaniin)</a:t>
            </a:r>
          </a:p>
          <a:p>
            <a:endParaRPr lang="fi-FI" dirty="0"/>
          </a:p>
          <a:p>
            <a:r>
              <a:rPr lang="fi-FI" dirty="0"/>
              <a:t>JNE….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FFDF6-0E2E-48D1-8786-41AB47F1F959}" type="slidenum">
              <a:rPr lang="fi-FI" smtClean="0"/>
              <a:t>11</a:t>
            </a:fld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Mahdollisia elokuvia…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3747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Henna\AppData\Local\Microsoft\Windows\Temporary Internet Files\Content.IE5\JWGF0UXO\MP900431011[1]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76706" y="3923507"/>
            <a:ext cx="2212974" cy="3317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 smtClean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FFDF6-0E2E-48D1-8786-41AB47F1F959}" type="slidenum">
              <a:rPr lang="fi-FI" smtClean="0"/>
              <a:t>12</a:t>
            </a:fld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Valitut elokuvat / kirjat:</a:t>
            </a:r>
            <a:endParaRPr lang="fi-FI" dirty="0"/>
          </a:p>
        </p:txBody>
      </p:sp>
      <p:pic>
        <p:nvPicPr>
          <p:cNvPr id="1026" name="Picture 2" descr="C:\Users\Henna\AppData\Local\Microsoft\Windows\Temporary Internet Files\Content.IE5\SMWT8JP4\MC90024164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971549"/>
            <a:ext cx="1825625" cy="160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30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72067" y="1916832"/>
            <a:ext cx="5788165" cy="4536504"/>
          </a:xfrm>
        </p:spPr>
        <p:txBody>
          <a:bodyPr>
            <a:normAutofit fontScale="92500" lnSpcReduction="10000"/>
          </a:bodyPr>
          <a:lstStyle/>
          <a:p>
            <a:r>
              <a:rPr lang="fi-FI" dirty="0"/>
              <a:t>Jokainen kirjoittaa </a:t>
            </a:r>
            <a:r>
              <a:rPr lang="fi-FI" dirty="0" smtClean="0"/>
              <a:t>yhdelle </a:t>
            </a:r>
            <a:r>
              <a:rPr lang="fi-FI" dirty="0"/>
              <a:t>ryhmäläiselle </a:t>
            </a:r>
            <a:r>
              <a:rPr lang="fi-FI" dirty="0" smtClean="0"/>
              <a:t>(arvotaan) pienen </a:t>
            </a:r>
            <a:r>
              <a:rPr lang="fi-FI" dirty="0"/>
              <a:t>palautekirjeen, jossa antaa palautetta vastaamalla seuraaviin kysymyksiin:</a:t>
            </a:r>
          </a:p>
          <a:p>
            <a:pPr lvl="1"/>
            <a:r>
              <a:rPr lang="fi-FI" b="1" dirty="0"/>
              <a:t>Minkälainen oppija minun mielestäni olet?</a:t>
            </a:r>
          </a:p>
          <a:p>
            <a:pPr lvl="1"/>
            <a:r>
              <a:rPr lang="fi-FI" b="1" dirty="0"/>
              <a:t>Mitkä ovat </a:t>
            </a:r>
            <a:r>
              <a:rPr lang="fi-FI" b="1" dirty="0" smtClean="0"/>
              <a:t>resurssit, voimavarasi</a:t>
            </a:r>
            <a:r>
              <a:rPr lang="fi-FI" b="1" dirty="0"/>
              <a:t>?</a:t>
            </a:r>
          </a:p>
          <a:p>
            <a:pPr lvl="1"/>
            <a:r>
              <a:rPr lang="fi-FI" b="1" dirty="0"/>
              <a:t>Mitä voisit parantaa tai mitkä ovat huolenaiheet?</a:t>
            </a:r>
          </a:p>
          <a:p>
            <a:r>
              <a:rPr lang="fi-FI" dirty="0"/>
              <a:t>Palaute annetaan rakkaudella ja </a:t>
            </a:r>
            <a:r>
              <a:rPr lang="fi-FI" dirty="0" smtClean="0"/>
              <a:t> palautetaan </a:t>
            </a:r>
            <a:r>
              <a:rPr lang="fi-FI" dirty="0" smtClean="0"/>
              <a:t>saajalleen</a:t>
            </a:r>
            <a:r>
              <a:rPr lang="fi-FI" dirty="0" smtClean="0"/>
              <a:t>…</a:t>
            </a:r>
          </a:p>
          <a:p>
            <a:r>
              <a:rPr lang="fi-FI" dirty="0" smtClean="0"/>
              <a:t>Nimetön / Nimellä?</a:t>
            </a:r>
          </a:p>
          <a:p>
            <a:r>
              <a:rPr lang="fi-FI" dirty="0" smtClean="0"/>
              <a:t>Pohdi asioita tunnilla käsiteltävien asioiden kautta, palautteet jaetaan tunnin lopussa…</a:t>
            </a: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3991088" y="6304235"/>
            <a:ext cx="1161826" cy="365125"/>
          </a:xfrm>
        </p:spPr>
        <p:txBody>
          <a:bodyPr/>
          <a:lstStyle/>
          <a:p>
            <a:fld id="{F76FFDF6-0E2E-48D1-8786-41AB47F1F959}" type="slidenum">
              <a:rPr lang="fi-FI" smtClean="0"/>
              <a:t>13</a:t>
            </a:fld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Palautekirjeet -tehtävä</a:t>
            </a:r>
            <a:endParaRPr lang="fi-FI" dirty="0"/>
          </a:p>
        </p:txBody>
      </p:sp>
      <p:pic>
        <p:nvPicPr>
          <p:cNvPr id="5122" name="Picture 2" descr="C:\Users\Henna\AppData\Local\Microsoft\Windows\Temporary Internet Files\Content.IE5\7TDH1DCN\MC900431536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497611"/>
            <a:ext cx="2286000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46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63962" y="2852936"/>
            <a:ext cx="7408333" cy="3450696"/>
          </a:xfrm>
        </p:spPr>
        <p:txBody>
          <a:bodyPr/>
          <a:lstStyle/>
          <a:p>
            <a:r>
              <a:rPr lang="fi-FI" dirty="0" smtClean="0"/>
              <a:t>Niin aikuisilla kuin lapsillakin erilaiset tavat oppia uusia asioita</a:t>
            </a:r>
          </a:p>
          <a:p>
            <a:r>
              <a:rPr lang="fi-FI" dirty="0" smtClean="0"/>
              <a:t>Otettava huomioon sekä omassa opiskelussa että lapsia ohjatessa</a:t>
            </a:r>
          </a:p>
          <a:p>
            <a:r>
              <a:rPr lang="fi-FI" dirty="0" smtClean="0"/>
              <a:t>Opetuksessa tärkeää monipuolisten opetusmenetelmien käyttö  ja eri menetelmien yhdistäminen (ääni, kuva, kokeminen/tunne)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FFDF6-0E2E-48D1-8786-41AB47F1F959}" type="slidenum">
              <a:rPr lang="fi-FI" smtClean="0"/>
              <a:t>14</a:t>
            </a:fld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i-FI" dirty="0" smtClean="0"/>
              <a:t>Oppiminen</a:t>
            </a:r>
            <a:endParaRPr lang="fi-FI" dirty="0"/>
          </a:p>
        </p:txBody>
      </p:sp>
      <p:pic>
        <p:nvPicPr>
          <p:cNvPr id="6146" name="Picture 2" descr="C:\Users\Henna\AppData\Local\Microsoft\Windows\Temporary Internet Files\Content.IE5\7TDH1DCN\MC90023053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60648"/>
            <a:ext cx="3168352" cy="2436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63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… tarkoittaa tapaa</a:t>
            </a:r>
            <a:r>
              <a:rPr lang="fi-FI" dirty="0"/>
              <a:t>, jolla ihminen helpoimmin ja mieluimmin </a:t>
            </a:r>
            <a:r>
              <a:rPr lang="fi-FI" dirty="0" smtClean="0"/>
              <a:t>oppii</a:t>
            </a:r>
            <a:endParaRPr lang="fi-FI" dirty="0"/>
          </a:p>
          <a:p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FFDF6-0E2E-48D1-8786-41AB47F1F959}" type="slidenum">
              <a:rPr lang="fi-FI" smtClean="0"/>
              <a:t>15</a:t>
            </a:fld>
            <a:endParaRPr lang="fi-FI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Oppimistyyli…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823662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9592" y="2996952"/>
            <a:ext cx="7408333" cy="3450696"/>
          </a:xfrm>
        </p:spPr>
        <p:txBody>
          <a:bodyPr>
            <a:normAutofit lnSpcReduction="10000"/>
          </a:bodyPr>
          <a:lstStyle/>
          <a:p>
            <a:r>
              <a:rPr lang="fi-FI" b="1" dirty="0" smtClean="0"/>
              <a:t>AUDITIIVINEN, KINESTEETTINEN, VISUAALINEN</a:t>
            </a:r>
          </a:p>
          <a:p>
            <a:pPr marL="0" indent="0">
              <a:buNone/>
            </a:pPr>
            <a:r>
              <a:rPr lang="fi-FI" dirty="0"/>
              <a:t>t</a:t>
            </a:r>
            <a:r>
              <a:rPr lang="fi-FI" dirty="0" smtClean="0"/>
              <a:t>ai</a:t>
            </a:r>
          </a:p>
          <a:p>
            <a:r>
              <a:rPr lang="fi-FI" dirty="0" smtClean="0"/>
              <a:t>AKTIIVINEN, LOOGINEN, KÄYTÄNNÖLLINEN, HARKITSEVA</a:t>
            </a:r>
          </a:p>
          <a:p>
            <a:pPr marL="0" indent="0">
              <a:buNone/>
            </a:pPr>
            <a:r>
              <a:rPr lang="fi-FI" dirty="0" smtClean="0"/>
              <a:t>tai</a:t>
            </a:r>
          </a:p>
          <a:p>
            <a:r>
              <a:rPr lang="fi-FI" dirty="0" smtClean="0"/>
              <a:t>ANALYYTTINEN ja HOLISTINEN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...oppimistyyli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FFDF6-0E2E-48D1-8786-41AB47F1F959}" type="slidenum">
              <a:rPr lang="fi-FI" smtClean="0"/>
              <a:t>16</a:t>
            </a:fld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298584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Oppimistyylejä voidaan luokitella </a:t>
            </a:r>
            <a:r>
              <a:rPr lang="fi-FI" dirty="0" smtClean="0">
                <a:solidFill>
                  <a:schemeClr val="tx2"/>
                </a:solidFill>
              </a:rPr>
              <a:t>aistikanavien</a:t>
            </a:r>
            <a:r>
              <a:rPr lang="fi-FI" dirty="0" smtClean="0"/>
              <a:t> kautta, </a:t>
            </a:r>
            <a:r>
              <a:rPr lang="fi-FI" dirty="0" smtClean="0">
                <a:solidFill>
                  <a:schemeClr val="tx2"/>
                </a:solidFill>
              </a:rPr>
              <a:t>persoonallisuuden</a:t>
            </a:r>
            <a:r>
              <a:rPr lang="fi-FI" dirty="0" smtClean="0"/>
              <a:t> kautta tai</a:t>
            </a:r>
            <a:br>
              <a:rPr lang="fi-FI" dirty="0" smtClean="0"/>
            </a:br>
            <a:r>
              <a:rPr lang="fi-FI" dirty="0" smtClean="0"/>
              <a:t>tai </a:t>
            </a:r>
            <a:r>
              <a:rPr lang="fi-FI" dirty="0" smtClean="0">
                <a:solidFill>
                  <a:schemeClr val="tx2"/>
                </a:solidFill>
              </a:rPr>
              <a:t>aivopuoliskojen vahvuuden kautta</a:t>
            </a:r>
            <a:endParaRPr lang="fi-FI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219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Ei ole olemassa hyviä tai huonoja tyylejä</a:t>
            </a:r>
          </a:p>
          <a:p>
            <a:r>
              <a:rPr lang="fi-FI" dirty="0" smtClean="0"/>
              <a:t>Yksi oppimistyyli voi olla vahvasti hallitseva…</a:t>
            </a:r>
          </a:p>
          <a:p>
            <a:r>
              <a:rPr lang="fi-FI" dirty="0" smtClean="0"/>
              <a:t>…mutta erilaiset tavat vastaanottaa tietoa eivät yleensä ilmene puhtaana, vaan olemme sekatyyppejä</a:t>
            </a:r>
          </a:p>
          <a:p>
            <a:r>
              <a:rPr lang="fi-FI" dirty="0" smtClean="0"/>
              <a:t>Parhaiten oppii käyttämällä itselleen vahvinta kanavaa</a:t>
            </a:r>
          </a:p>
          <a:p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FFDF6-0E2E-48D1-8786-41AB47F1F959}" type="slidenum">
              <a:rPr lang="fi-FI" smtClean="0"/>
              <a:t>17</a:t>
            </a:fld>
            <a:endParaRPr lang="fi-FI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Kaikki oppimistyylit yhtä hyviä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853010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 smtClean="0"/>
              <a:t>Muodostuu mm.</a:t>
            </a:r>
          </a:p>
          <a:p>
            <a:r>
              <a:rPr lang="fi-FI" dirty="0"/>
              <a:t>oppimistyylistä</a:t>
            </a:r>
          </a:p>
          <a:p>
            <a:r>
              <a:rPr lang="fi-FI" dirty="0"/>
              <a:t>omista lahjakkuuksista ja tavoitteista</a:t>
            </a:r>
          </a:p>
          <a:p>
            <a:r>
              <a:rPr lang="fi-FI" dirty="0"/>
              <a:t>tiedon </a:t>
            </a:r>
            <a:r>
              <a:rPr lang="fi-FI" dirty="0" smtClean="0"/>
              <a:t>rakentamistavasta (</a:t>
            </a:r>
            <a:r>
              <a:rPr lang="fi-FI" i="1" dirty="0" smtClean="0"/>
              <a:t>ryhmittelijä ja </a:t>
            </a:r>
            <a:r>
              <a:rPr lang="fi-FI" i="1" dirty="0" err="1" smtClean="0"/>
              <a:t>palastelija</a:t>
            </a:r>
            <a:r>
              <a:rPr lang="fi-FI" dirty="0" smtClean="0"/>
              <a:t>)</a:t>
            </a:r>
            <a:endParaRPr lang="fi-FI" dirty="0"/>
          </a:p>
          <a:p>
            <a:r>
              <a:rPr lang="fi-FI" dirty="0"/>
              <a:t>henkilökohtaisista oppimismieltymyksistä, kuten itselle mieleisimmästä </a:t>
            </a:r>
            <a:r>
              <a:rPr lang="fi-FI" dirty="0" smtClean="0"/>
              <a:t>oppimisajankohdasta…</a:t>
            </a:r>
            <a:endParaRPr lang="en-US" dirty="0"/>
          </a:p>
          <a:p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FFDF6-0E2E-48D1-8786-41AB47F1F959}" type="slidenum">
              <a:rPr lang="fi-FI" smtClean="0"/>
              <a:t>18</a:t>
            </a:fld>
            <a:endParaRPr lang="fi-FI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Oppimisprofiili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658403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isällön paikkamerkki 4"/>
          <p:cNvSpPr>
            <a:spLocks noGrp="1"/>
          </p:cNvSpPr>
          <p:nvPr>
            <p:ph idx="1"/>
          </p:nvPr>
        </p:nvSpPr>
        <p:spPr>
          <a:xfrm>
            <a:off x="872067" y="2388021"/>
            <a:ext cx="7408333" cy="3777283"/>
          </a:xfrm>
        </p:spPr>
        <p:txBody>
          <a:bodyPr>
            <a:normAutofit/>
          </a:bodyPr>
          <a:lstStyle/>
          <a:p>
            <a:r>
              <a:rPr lang="fi-FI" sz="2800" dirty="0" smtClean="0"/>
              <a:t>IHMISELLÄ ON VIISI PERUSAISTIA:</a:t>
            </a:r>
          </a:p>
          <a:p>
            <a:pPr lvl="1"/>
            <a:r>
              <a:rPr lang="fi-FI" sz="2800" b="1" dirty="0" smtClean="0"/>
              <a:t>Näkö</a:t>
            </a:r>
            <a:r>
              <a:rPr lang="fi-FI" sz="2800" dirty="0" smtClean="0"/>
              <a:t>aisti eli </a:t>
            </a:r>
            <a:r>
              <a:rPr lang="fi-FI" sz="2800" b="1" dirty="0" smtClean="0"/>
              <a:t>visuaalinen</a:t>
            </a:r>
            <a:r>
              <a:rPr lang="fi-FI" sz="2800" dirty="0" smtClean="0"/>
              <a:t> aistijärjestelmä</a:t>
            </a:r>
          </a:p>
          <a:p>
            <a:pPr lvl="1"/>
            <a:r>
              <a:rPr lang="fi-FI" sz="2800" b="1" dirty="0" smtClean="0"/>
              <a:t>Kuulo</a:t>
            </a:r>
            <a:r>
              <a:rPr lang="fi-FI" sz="2800" dirty="0" smtClean="0"/>
              <a:t>aisti eli </a:t>
            </a:r>
            <a:r>
              <a:rPr lang="fi-FI" sz="2800" b="1" dirty="0" smtClean="0"/>
              <a:t>auditiivinen</a:t>
            </a:r>
            <a:r>
              <a:rPr lang="fi-FI" sz="2800" dirty="0" smtClean="0"/>
              <a:t> aistijärjestelmä</a:t>
            </a:r>
          </a:p>
          <a:p>
            <a:pPr lvl="1"/>
            <a:r>
              <a:rPr lang="fi-FI" sz="2800" b="1" dirty="0" smtClean="0"/>
              <a:t>Tunto</a:t>
            </a:r>
            <a:r>
              <a:rPr lang="fi-FI" sz="2800" dirty="0" smtClean="0"/>
              <a:t>aisti eli </a:t>
            </a:r>
            <a:r>
              <a:rPr lang="fi-FI" sz="2800" b="1" dirty="0" smtClean="0"/>
              <a:t>kinesteettinen</a:t>
            </a:r>
            <a:r>
              <a:rPr lang="fi-FI" sz="2800" dirty="0" smtClean="0"/>
              <a:t> aistijärjestelmä</a:t>
            </a:r>
          </a:p>
          <a:p>
            <a:pPr lvl="1"/>
            <a:r>
              <a:rPr lang="fi-FI" sz="2800" b="1" dirty="0" smtClean="0"/>
              <a:t>Haju</a:t>
            </a:r>
            <a:r>
              <a:rPr lang="fi-FI" sz="2800" dirty="0" smtClean="0"/>
              <a:t>aisti eli </a:t>
            </a:r>
            <a:r>
              <a:rPr lang="fi-FI" sz="2800" b="1" dirty="0" err="1" smtClean="0"/>
              <a:t>olfaktorinen</a:t>
            </a:r>
            <a:r>
              <a:rPr lang="fi-FI" sz="2800" dirty="0" smtClean="0"/>
              <a:t> aistijärjestelmä</a:t>
            </a:r>
          </a:p>
          <a:p>
            <a:pPr lvl="1"/>
            <a:r>
              <a:rPr lang="fi-FI" sz="2800" b="1" dirty="0" smtClean="0"/>
              <a:t>Maku</a:t>
            </a:r>
            <a:r>
              <a:rPr lang="fi-FI" sz="2800" dirty="0" smtClean="0"/>
              <a:t>aisti eli </a:t>
            </a:r>
            <a:r>
              <a:rPr lang="fi-FI" sz="2800" b="1" dirty="0" err="1" smtClean="0"/>
              <a:t>gustatorinen</a:t>
            </a:r>
            <a:r>
              <a:rPr lang="fi-FI" sz="2800" dirty="0" smtClean="0"/>
              <a:t> </a:t>
            </a:r>
            <a:r>
              <a:rPr lang="fi-FI" sz="2800" dirty="0" err="1" smtClean="0"/>
              <a:t>aistijärjestemä</a:t>
            </a:r>
            <a:endParaRPr lang="fi-FI" sz="2800" dirty="0" smtClean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FFDF6-0E2E-48D1-8786-41AB47F1F959}" type="slidenum">
              <a:rPr lang="fi-FI" smtClean="0"/>
              <a:t>19</a:t>
            </a:fld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Aistit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82245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Henna\AppData\Local\Microsoft\Windows\Temporary Internet Files\Content.IE5\CV3VQVL8\MP90043931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501008"/>
            <a:ext cx="3655937" cy="321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fi-FI" dirty="0" smtClean="0"/>
          </a:p>
          <a:p>
            <a:r>
              <a:rPr lang="fi-FI" dirty="0"/>
              <a:t>Käytännön asioita </a:t>
            </a:r>
            <a:r>
              <a:rPr lang="fi-FI" dirty="0" smtClean="0"/>
              <a:t>(Läsnäolijat, Korvaavat </a:t>
            </a:r>
            <a:r>
              <a:rPr lang="fi-FI" dirty="0"/>
              <a:t>tehtävät, Arviointi, Tehtävien anto</a:t>
            </a:r>
            <a:r>
              <a:rPr lang="fi-FI" dirty="0" smtClean="0"/>
              <a:t>)</a:t>
            </a:r>
          </a:p>
          <a:p>
            <a:r>
              <a:rPr lang="fi-FI" dirty="0" smtClean="0"/>
              <a:t>Oppiminen</a:t>
            </a:r>
          </a:p>
          <a:p>
            <a:r>
              <a:rPr lang="fi-FI" dirty="0" smtClean="0"/>
              <a:t>Oppimistyylit</a:t>
            </a:r>
          </a:p>
          <a:p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r>
              <a:rPr lang="fi-FI" dirty="0" smtClean="0"/>
              <a:t>Materiaalit löytyvät osoitteesta: </a:t>
            </a:r>
            <a:r>
              <a:rPr lang="fi-FI" dirty="0" err="1" smtClean="0"/>
              <a:t>hennanopetus.weebly.com</a:t>
            </a:r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FFDF6-0E2E-48D1-8786-41AB47F1F959}" type="slidenum">
              <a:rPr lang="fi-FI" smtClean="0"/>
              <a:t>2</a:t>
            </a:fld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/>
          <a:lstStyle/>
          <a:p>
            <a:r>
              <a:rPr lang="fi-FI" dirty="0" smtClean="0"/>
              <a:t>Tunnilla käsiteltävät asiat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602065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872067" y="2675467"/>
            <a:ext cx="3987965" cy="3450696"/>
          </a:xfrm>
        </p:spPr>
        <p:txBody>
          <a:bodyPr>
            <a:normAutofit fontScale="92500"/>
          </a:bodyPr>
          <a:lstStyle/>
          <a:p>
            <a:r>
              <a:rPr lang="fi-FI" dirty="0" smtClean="0"/>
              <a:t>VISUAALINEN eli kuvallisiin näköhavaintoihin pohjautuva</a:t>
            </a:r>
          </a:p>
          <a:p>
            <a:r>
              <a:rPr lang="fi-FI" dirty="0" smtClean="0"/>
              <a:t>AUDITIIVINEN eli kuulohavaintoihin pohjautuva</a:t>
            </a:r>
          </a:p>
          <a:p>
            <a:r>
              <a:rPr lang="fi-FI" dirty="0" smtClean="0"/>
              <a:t>KINESTEETTINEN eli tunteisiin, tuntemuksiin ja kokemuksiin pohjautuva</a:t>
            </a:r>
          </a:p>
          <a:p>
            <a:endParaRPr lang="fi-FI" dirty="0"/>
          </a:p>
          <a:p>
            <a:pPr marL="0" indent="0">
              <a:buNone/>
            </a:pPr>
            <a:r>
              <a:rPr lang="fi-FI" dirty="0" smtClean="0"/>
              <a:t>…. aistijärjestelmä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FFDF6-0E2E-48D1-8786-41AB47F1F959}" type="slidenum">
              <a:rPr lang="fi-FI" smtClean="0"/>
              <a:t>20</a:t>
            </a:fld>
            <a:endParaRPr lang="fi-FI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Kolme PÄÄAISTIJÄRJESTELMÄÄ </a:t>
            </a:r>
            <a:r>
              <a:rPr lang="fi-FI" dirty="0">
                <a:sym typeface="Wingdings" pitchFamily="2" charset="2"/>
              </a:rPr>
              <a:t>=</a:t>
            </a:r>
            <a:r>
              <a:rPr lang="fi-FI" dirty="0" smtClean="0">
                <a:sym typeface="Wingdings" pitchFamily="2" charset="2"/>
              </a:rPr>
              <a:t> Erilaiset tiedon vastaanottotavat</a:t>
            </a:r>
            <a:endParaRPr lang="fi-FI" dirty="0"/>
          </a:p>
        </p:txBody>
      </p:sp>
      <p:pic>
        <p:nvPicPr>
          <p:cNvPr id="2050" name="Picture 2" descr="C:\Users\Henna\AppData\Local\Microsoft\Windows\Temporary Internet Files\Content.IE5\SMWT8JP4\MP90040670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132856"/>
            <a:ext cx="1966273" cy="131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Henna\AppData\Local\Microsoft\Windows\Temporary Internet Files\Content.IE5\SMWT8JP4\MC90028128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996932"/>
            <a:ext cx="1323315" cy="195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Henna\AppData\Local\Microsoft\Windows\Temporary Internet Files\Content.IE5\7TDH1DCN\MP900442677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705" y="4174949"/>
            <a:ext cx="1412957" cy="212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2104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i-FI" dirty="0" smtClean="0"/>
              <a:t>VISAALINEN (35%) omaksuu </a:t>
            </a:r>
            <a:r>
              <a:rPr lang="fi-FI" dirty="0"/>
              <a:t>tietoa havainnoimalla ja tarkkailemalla ympäristön tapahtumia, sekä monisteista, kuvista, kalvoista ja julisteista</a:t>
            </a:r>
            <a:endParaRPr lang="fi-FI" dirty="0" smtClean="0"/>
          </a:p>
          <a:p>
            <a:r>
              <a:rPr lang="fi-FI" dirty="0" smtClean="0"/>
              <a:t>AUDITIIVINEN (25%) henkilö </a:t>
            </a:r>
            <a:r>
              <a:rPr lang="fi-FI" dirty="0"/>
              <a:t>oppii pääasiassa kuulonsa avulla ja muistaa helposti kuulemansa tiedon</a:t>
            </a:r>
            <a:endParaRPr lang="fi-FI" dirty="0" smtClean="0"/>
          </a:p>
          <a:p>
            <a:r>
              <a:rPr lang="fi-FI" dirty="0" smtClean="0"/>
              <a:t>KINESTEETTISEN (40%) oppijan </a:t>
            </a:r>
            <a:r>
              <a:rPr lang="fi-FI" dirty="0"/>
              <a:t>pitää kokea asiat. </a:t>
            </a:r>
            <a:r>
              <a:rPr lang="fi-FI" dirty="0" smtClean="0"/>
              <a:t>Opiskelija tarvitsee </a:t>
            </a:r>
            <a:r>
              <a:rPr lang="fi-FI" dirty="0"/>
              <a:t>oppimistilanteissa </a:t>
            </a:r>
            <a:r>
              <a:rPr lang="fi-FI" dirty="0" smtClean="0"/>
              <a:t>liikkumista ja oppii tekemällä.</a:t>
            </a:r>
          </a:p>
          <a:p>
            <a:r>
              <a:rPr lang="fi-FI" dirty="0" smtClean="0"/>
              <a:t>TAKTIILINEN ^ </a:t>
            </a:r>
            <a:r>
              <a:rPr lang="fi-FI" dirty="0"/>
              <a:t>oppija oppii vuorovaikutuksessa esineiden ja ihmisten kanssa koskettamalla ja </a:t>
            </a:r>
            <a:r>
              <a:rPr lang="fi-FI" dirty="0" smtClean="0"/>
              <a:t>kokeilemalla</a:t>
            </a:r>
            <a:endParaRPr lang="en-US" dirty="0"/>
          </a:p>
          <a:p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FFDF6-0E2E-48D1-8786-41AB47F1F959}" type="slidenum">
              <a:rPr lang="fi-FI" smtClean="0"/>
              <a:t>21</a:t>
            </a:fld>
            <a:endParaRPr lang="fi-FI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Miten sinä opit parhaiten?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053120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899592" y="2420888"/>
            <a:ext cx="7408333" cy="3960440"/>
          </a:xfrm>
        </p:spPr>
        <p:txBody>
          <a:bodyPr/>
          <a:lstStyle/>
          <a:p>
            <a:pPr>
              <a:buNone/>
            </a:pPr>
            <a:r>
              <a:rPr lang="fi-FI" dirty="0"/>
              <a:t>Oppimistulokset paranevat sen mukaan, monenko</a:t>
            </a:r>
          </a:p>
          <a:p>
            <a:pPr>
              <a:buNone/>
            </a:pPr>
            <a:r>
              <a:rPr lang="fi-FI" dirty="0"/>
              <a:t>aistin avulla opetusta havainnollistetaan:</a:t>
            </a:r>
          </a:p>
          <a:p>
            <a:r>
              <a:rPr lang="fi-FI" dirty="0"/>
              <a:t>jos </a:t>
            </a:r>
            <a:r>
              <a:rPr lang="fi-FI" b="1" dirty="0"/>
              <a:t>kuulee</a:t>
            </a:r>
            <a:r>
              <a:rPr lang="fi-FI" dirty="0"/>
              <a:t>, muistiin jää </a:t>
            </a:r>
            <a:r>
              <a:rPr lang="fi-FI" b="1" dirty="0"/>
              <a:t>20 %</a:t>
            </a:r>
          </a:p>
          <a:p>
            <a:r>
              <a:rPr lang="fi-FI" dirty="0"/>
              <a:t>jos </a:t>
            </a:r>
            <a:r>
              <a:rPr lang="fi-FI" b="1" dirty="0"/>
              <a:t>näkee</a:t>
            </a:r>
            <a:r>
              <a:rPr lang="fi-FI" dirty="0"/>
              <a:t>, muistiin jää </a:t>
            </a:r>
            <a:r>
              <a:rPr lang="fi-FI" b="1" dirty="0"/>
              <a:t>30 %</a:t>
            </a:r>
          </a:p>
          <a:p>
            <a:r>
              <a:rPr lang="fi-FI" dirty="0"/>
              <a:t>jos sekä </a:t>
            </a:r>
            <a:r>
              <a:rPr lang="fi-FI" b="1" dirty="0"/>
              <a:t>kuulee</a:t>
            </a:r>
            <a:r>
              <a:rPr lang="fi-FI" dirty="0"/>
              <a:t> että </a:t>
            </a:r>
            <a:r>
              <a:rPr lang="fi-FI" b="1" dirty="0"/>
              <a:t>näkee</a:t>
            </a:r>
            <a:r>
              <a:rPr lang="fi-FI" dirty="0"/>
              <a:t>, muistiin jää </a:t>
            </a:r>
            <a:r>
              <a:rPr lang="fi-FI" b="1" dirty="0"/>
              <a:t>50 %</a:t>
            </a:r>
          </a:p>
          <a:p>
            <a:r>
              <a:rPr lang="fi-FI" dirty="0"/>
              <a:t>jos saa </a:t>
            </a:r>
            <a:r>
              <a:rPr lang="fi-FI" b="1" dirty="0"/>
              <a:t>lisäksi puhua</a:t>
            </a:r>
            <a:r>
              <a:rPr lang="fi-FI" dirty="0"/>
              <a:t>, muistiin jää </a:t>
            </a:r>
            <a:r>
              <a:rPr lang="fi-FI" b="1" dirty="0"/>
              <a:t>70 %</a:t>
            </a:r>
          </a:p>
          <a:p>
            <a:r>
              <a:rPr lang="fi-FI" dirty="0"/>
              <a:t>jos saa </a:t>
            </a:r>
            <a:r>
              <a:rPr lang="fi-FI" b="1" dirty="0"/>
              <a:t>lisäksi tehdä itse</a:t>
            </a:r>
            <a:r>
              <a:rPr lang="fi-FI" dirty="0"/>
              <a:t>, muistiin jää </a:t>
            </a:r>
            <a:r>
              <a:rPr lang="fi-FI" b="1" dirty="0"/>
              <a:t>90 %</a:t>
            </a:r>
            <a:r>
              <a:rPr lang="fi-FI" dirty="0"/>
              <a:t>.</a:t>
            </a:r>
          </a:p>
          <a:p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FFDF6-0E2E-48D1-8786-41AB47F1F959}" type="slidenum">
              <a:rPr lang="fi-FI" smtClean="0"/>
              <a:t>22</a:t>
            </a:fld>
            <a:endParaRPr lang="fi-FI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Useiden aistikanavien käyttö…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353935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Vinkkejä erilaisille oppijoille…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FFDF6-0E2E-48D1-8786-41AB47F1F959}" type="slidenum">
              <a:rPr lang="fi-FI" smtClean="0"/>
              <a:t>23</a:t>
            </a:fld>
            <a:endParaRPr lang="fi-FI"/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3"/>
          </p:nvPr>
        </p:nvSpPr>
        <p:spPr>
          <a:xfrm>
            <a:off x="676655" y="2132856"/>
            <a:ext cx="3822192" cy="417646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fi-FI" sz="3600" dirty="0" smtClean="0"/>
              <a:t>AUDITIIVINEN</a:t>
            </a:r>
          </a:p>
          <a:p>
            <a:pPr marL="0" indent="0">
              <a:buNone/>
            </a:pPr>
            <a:endParaRPr lang="fi-FI" sz="3600" b="1" dirty="0" smtClean="0"/>
          </a:p>
          <a:p>
            <a:pPr>
              <a:lnSpc>
                <a:spcPct val="90000"/>
              </a:lnSpc>
            </a:pPr>
            <a:r>
              <a:rPr lang="fi-FI" sz="2600" b="1" dirty="0">
                <a:latin typeface="Verdana" pitchFamily="34" charset="0"/>
                <a:cs typeface="Times New Roman" charset="0"/>
              </a:rPr>
              <a:t>Keskity </a:t>
            </a:r>
            <a:r>
              <a:rPr lang="fi-FI" sz="2600" b="1" dirty="0" smtClean="0">
                <a:latin typeface="Verdana" pitchFamily="34" charset="0"/>
                <a:cs typeface="Times New Roman" charset="0"/>
              </a:rPr>
              <a:t>kuuntelemaan </a:t>
            </a:r>
            <a:r>
              <a:rPr lang="fi-FI" sz="2600" dirty="0" smtClean="0">
                <a:latin typeface="Verdana" pitchFamily="34" charset="0"/>
                <a:cs typeface="Times New Roman" charset="0"/>
                <a:sym typeface="Wingdings" pitchFamily="2" charset="2"/>
              </a:rPr>
              <a:t> </a:t>
            </a:r>
            <a:r>
              <a:rPr lang="fi-FI" sz="2600" dirty="0" smtClean="0">
                <a:latin typeface="Verdana" pitchFamily="34" charset="0"/>
                <a:cs typeface="Times New Roman" charset="0"/>
              </a:rPr>
              <a:t>Älä </a:t>
            </a:r>
            <a:r>
              <a:rPr lang="fi-FI" sz="2600" dirty="0">
                <a:latin typeface="Verdana" pitchFamily="34" charset="0"/>
                <a:cs typeface="Times New Roman" charset="0"/>
              </a:rPr>
              <a:t>tee tarpeettomia </a:t>
            </a:r>
            <a:r>
              <a:rPr lang="fi-FI" sz="2600" dirty="0" smtClean="0">
                <a:latin typeface="Verdana" pitchFamily="34" charset="0"/>
                <a:cs typeface="Times New Roman" charset="0"/>
              </a:rPr>
              <a:t>muistiinpanoja</a:t>
            </a:r>
          </a:p>
          <a:p>
            <a:pPr>
              <a:lnSpc>
                <a:spcPct val="90000"/>
              </a:lnSpc>
            </a:pPr>
            <a:endParaRPr lang="fi-FI" sz="2600" dirty="0">
              <a:latin typeface="Verdana" pitchFamily="34" charset="0"/>
              <a:cs typeface="Times New Roman" charset="0"/>
            </a:endParaRPr>
          </a:p>
          <a:p>
            <a:pPr>
              <a:lnSpc>
                <a:spcPct val="90000"/>
              </a:lnSpc>
            </a:pPr>
            <a:r>
              <a:rPr lang="fi-FI" sz="2600" b="1" dirty="0">
                <a:latin typeface="Verdana" pitchFamily="34" charset="0"/>
                <a:cs typeface="Times New Roman" charset="0"/>
              </a:rPr>
              <a:t>Sanele itse nauhalle </a:t>
            </a:r>
            <a:r>
              <a:rPr lang="fi-FI" sz="2600" dirty="0">
                <a:latin typeface="Verdana" pitchFamily="34" charset="0"/>
                <a:cs typeface="Times New Roman" charset="0"/>
              </a:rPr>
              <a:t>opiskeltavat asiat. Kuuntele nauhoitustasi. </a:t>
            </a:r>
            <a:r>
              <a:rPr lang="fi-FI" sz="2600" dirty="0" smtClean="0">
                <a:latin typeface="Verdana" pitchFamily="34" charset="0"/>
                <a:cs typeface="Times New Roman" charset="0"/>
              </a:rPr>
              <a:t>Kotona </a:t>
            </a:r>
            <a:r>
              <a:rPr lang="fi-FI" sz="2600" dirty="0">
                <a:latin typeface="Verdana" pitchFamily="34" charset="0"/>
                <a:cs typeface="Times New Roman" charset="0"/>
              </a:rPr>
              <a:t>ollessasi voit käyttää lyhyetkin joutoajat hyväksesi kuuntelemalla </a:t>
            </a:r>
            <a:r>
              <a:rPr lang="fi-FI" sz="2600" dirty="0" smtClean="0">
                <a:latin typeface="Verdana" pitchFamily="34" charset="0"/>
                <a:cs typeface="Times New Roman" charset="0"/>
              </a:rPr>
              <a:t>nauhojasi</a:t>
            </a:r>
            <a:endParaRPr lang="fi-FI" sz="2600" dirty="0">
              <a:latin typeface="Verdana" pitchFamily="34" charset="0"/>
              <a:cs typeface="Times New Roman" charset="0"/>
            </a:endParaRPr>
          </a:p>
          <a:p>
            <a:pPr>
              <a:lnSpc>
                <a:spcPct val="90000"/>
              </a:lnSpc>
              <a:buNone/>
            </a:pPr>
            <a:endParaRPr lang="fi-FI" sz="2600" dirty="0">
              <a:latin typeface="Verdana" pitchFamily="34" charset="0"/>
              <a:cs typeface="Times New Roman" charset="0"/>
            </a:endParaRPr>
          </a:p>
          <a:p>
            <a:pPr>
              <a:lnSpc>
                <a:spcPct val="90000"/>
              </a:lnSpc>
            </a:pPr>
            <a:r>
              <a:rPr lang="fi-FI" sz="2600" b="1" dirty="0">
                <a:latin typeface="Verdana" pitchFamily="34" charset="0"/>
                <a:cs typeface="Times New Roman" charset="0"/>
              </a:rPr>
              <a:t>Keskustele</a:t>
            </a:r>
            <a:r>
              <a:rPr lang="fi-FI" sz="2600" dirty="0">
                <a:latin typeface="Verdana" pitchFamily="34" charset="0"/>
                <a:cs typeface="Times New Roman" charset="0"/>
              </a:rPr>
              <a:t> muiden kanssa erityisen hankalista </a:t>
            </a:r>
            <a:r>
              <a:rPr lang="fi-FI" sz="2600" dirty="0" smtClean="0">
                <a:latin typeface="Verdana" pitchFamily="34" charset="0"/>
                <a:cs typeface="Times New Roman" charset="0"/>
              </a:rPr>
              <a:t>kohdista</a:t>
            </a:r>
            <a:endParaRPr lang="fi-FI" sz="2600" dirty="0">
              <a:latin typeface="Verdana" pitchFamily="34" charset="0"/>
              <a:cs typeface="Times New Roman" charset="0"/>
            </a:endParaRPr>
          </a:p>
          <a:p>
            <a:pPr>
              <a:lnSpc>
                <a:spcPct val="90000"/>
              </a:lnSpc>
              <a:buNone/>
            </a:pPr>
            <a:r>
              <a:rPr lang="fi-FI" sz="2600" dirty="0">
                <a:latin typeface="Verdana" pitchFamily="34" charset="0"/>
                <a:cs typeface="Times New Roman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fi-FI" sz="2600" dirty="0">
                <a:latin typeface="Verdana" pitchFamily="34" charset="0"/>
                <a:cs typeface="Times New Roman" charset="0"/>
              </a:rPr>
              <a:t>Yritä opiskellessasi minimoida kaikki muu melu ja häiritsevät </a:t>
            </a:r>
            <a:r>
              <a:rPr lang="fi-FI" sz="2600" dirty="0" smtClean="0">
                <a:latin typeface="Verdana" pitchFamily="34" charset="0"/>
                <a:cs typeface="Times New Roman" charset="0"/>
              </a:rPr>
              <a:t>äänet</a:t>
            </a:r>
            <a:endParaRPr lang="fi-FI" sz="2600" dirty="0">
              <a:latin typeface="Verdana" pitchFamily="34" charset="0"/>
              <a:cs typeface="Times New Roman" charset="0"/>
            </a:endParaRPr>
          </a:p>
          <a:p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4"/>
          </p:nvPr>
        </p:nvSpPr>
        <p:spPr>
          <a:xfrm>
            <a:off x="4645152" y="2132856"/>
            <a:ext cx="3822192" cy="3993624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fi-FI" sz="2900" dirty="0" smtClean="0"/>
              <a:t>KINESTEETTINEN</a:t>
            </a:r>
          </a:p>
          <a:p>
            <a:pPr marL="0" indent="0" algn="ctr">
              <a:buNone/>
            </a:pPr>
            <a:endParaRPr lang="fi-FI" dirty="0" smtClean="0"/>
          </a:p>
          <a:p>
            <a:pPr algn="ctr"/>
            <a:r>
              <a:rPr lang="fi-FI" b="1" dirty="0">
                <a:latin typeface="Verdana" pitchFamily="34" charset="0"/>
                <a:cs typeface="Times New Roman" charset="0"/>
              </a:rPr>
              <a:t>Tee muistiinpanoja </a:t>
            </a:r>
            <a:r>
              <a:rPr lang="fi-FI" dirty="0">
                <a:latin typeface="Verdana" pitchFamily="34" charset="0"/>
                <a:cs typeface="Times New Roman" charset="0"/>
              </a:rPr>
              <a:t>pahvilapuille ja sivujen </a:t>
            </a:r>
            <a:r>
              <a:rPr lang="fi-FI" dirty="0" smtClean="0">
                <a:latin typeface="Verdana" pitchFamily="34" charset="0"/>
                <a:cs typeface="Times New Roman" charset="0"/>
              </a:rPr>
              <a:t>marginaaliin</a:t>
            </a:r>
            <a:endParaRPr lang="fi-FI" dirty="0">
              <a:latin typeface="Verdana" pitchFamily="34" charset="0"/>
              <a:cs typeface="Times New Roman" charset="0"/>
            </a:endParaRPr>
          </a:p>
          <a:p>
            <a:pPr algn="ctr">
              <a:buNone/>
            </a:pPr>
            <a:endParaRPr lang="fi-FI" dirty="0">
              <a:latin typeface="Verdana" pitchFamily="34" charset="0"/>
              <a:cs typeface="Times New Roman" charset="0"/>
            </a:endParaRPr>
          </a:p>
          <a:p>
            <a:pPr algn="ctr"/>
            <a:r>
              <a:rPr lang="fi-FI" dirty="0">
                <a:latin typeface="Verdana" pitchFamily="34" charset="0"/>
                <a:cs typeface="Times New Roman" charset="0"/>
              </a:rPr>
              <a:t>Hyödynnä </a:t>
            </a:r>
            <a:r>
              <a:rPr lang="fi-FI" dirty="0" smtClean="0">
                <a:latin typeface="Verdana" pitchFamily="34" charset="0"/>
                <a:cs typeface="Times New Roman" charset="0"/>
              </a:rPr>
              <a:t>havaintoesityksiä</a:t>
            </a:r>
            <a:endParaRPr lang="fi-FI" dirty="0">
              <a:latin typeface="Verdana" pitchFamily="34" charset="0"/>
              <a:cs typeface="Times New Roman" charset="0"/>
            </a:endParaRPr>
          </a:p>
          <a:p>
            <a:pPr algn="ctr"/>
            <a:endParaRPr lang="fi-FI" dirty="0">
              <a:latin typeface="Verdana" pitchFamily="34" charset="0"/>
              <a:cs typeface="Times New Roman" charset="0"/>
            </a:endParaRPr>
          </a:p>
          <a:p>
            <a:pPr algn="ctr"/>
            <a:r>
              <a:rPr lang="fi-FI" dirty="0">
                <a:latin typeface="Verdana" pitchFamily="34" charset="0"/>
                <a:cs typeface="Times New Roman" charset="0"/>
              </a:rPr>
              <a:t>Vältä istumasta paikoillasi, kun opiskelet jotain </a:t>
            </a:r>
            <a:r>
              <a:rPr lang="fi-FI" dirty="0" smtClean="0">
                <a:latin typeface="Verdana" pitchFamily="34" charset="0"/>
                <a:cs typeface="Times New Roman" charset="0"/>
              </a:rPr>
              <a:t>uutta </a:t>
            </a:r>
            <a:r>
              <a:rPr lang="fi-FI" dirty="0" smtClean="0">
                <a:latin typeface="Verdana" pitchFamily="34" charset="0"/>
                <a:cs typeface="Times New Roman" charset="0"/>
                <a:sym typeface="Wingdings" pitchFamily="2" charset="2"/>
              </a:rPr>
              <a:t> </a:t>
            </a:r>
            <a:r>
              <a:rPr lang="fi-FI" dirty="0" smtClean="0">
                <a:latin typeface="Verdana" pitchFamily="34" charset="0"/>
                <a:cs typeface="Times New Roman" charset="0"/>
              </a:rPr>
              <a:t>Lukeminen </a:t>
            </a:r>
            <a:r>
              <a:rPr lang="fi-FI" b="1" dirty="0">
                <a:latin typeface="Verdana" pitchFamily="34" charset="0"/>
                <a:cs typeface="Times New Roman" charset="0"/>
              </a:rPr>
              <a:t>kävellessä </a:t>
            </a:r>
            <a:r>
              <a:rPr lang="fi-FI" dirty="0">
                <a:latin typeface="Verdana" pitchFamily="34" charset="0"/>
                <a:cs typeface="Times New Roman" charset="0"/>
              </a:rPr>
              <a:t>huoneessa edestakaisin on opiskeltaessa usein hyvin tehokas </a:t>
            </a:r>
            <a:r>
              <a:rPr lang="fi-FI" dirty="0" smtClean="0">
                <a:latin typeface="Verdana" pitchFamily="34" charset="0"/>
                <a:cs typeface="Times New Roman" charset="0"/>
              </a:rPr>
              <a:t>tapa</a:t>
            </a:r>
            <a:endParaRPr lang="fi-FI" dirty="0">
              <a:latin typeface="Verdana" pitchFamily="34" charset="0"/>
              <a:cs typeface="Times New Roman" charset="0"/>
            </a:endParaRPr>
          </a:p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725762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Vinkkejä erilaisille oppijoille…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FFDF6-0E2E-48D1-8786-41AB47F1F959}" type="slidenum">
              <a:rPr lang="fi-FI" smtClean="0"/>
              <a:t>24</a:t>
            </a:fld>
            <a:endParaRPr lang="fi-FI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3"/>
          </p:nvPr>
        </p:nvSpPr>
        <p:spPr>
          <a:xfrm>
            <a:off x="676654" y="2204864"/>
            <a:ext cx="7639761" cy="417646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i-FI" sz="3600" dirty="0" smtClean="0"/>
              <a:t>VISUAALINEN</a:t>
            </a:r>
          </a:p>
          <a:p>
            <a:pPr>
              <a:lnSpc>
                <a:spcPct val="90000"/>
              </a:lnSpc>
            </a:pPr>
            <a:r>
              <a:rPr lang="fi-FI" dirty="0" smtClean="0">
                <a:latin typeface="Verdana" pitchFamily="34" charset="0"/>
                <a:cs typeface="Times New Roman" charset="0"/>
              </a:rPr>
              <a:t>Käytä </a:t>
            </a:r>
            <a:r>
              <a:rPr lang="fi-FI" b="1" dirty="0" smtClean="0">
                <a:latin typeface="Verdana" pitchFamily="34" charset="0"/>
                <a:cs typeface="Times New Roman" charset="0"/>
              </a:rPr>
              <a:t>kaavioita</a:t>
            </a:r>
            <a:r>
              <a:rPr lang="fi-FI" dirty="0">
                <a:latin typeface="Verdana" pitchFamily="34" charset="0"/>
                <a:cs typeface="Times New Roman" charset="0"/>
              </a:rPr>
              <a:t>, </a:t>
            </a:r>
            <a:r>
              <a:rPr lang="fi-FI" b="1" dirty="0" smtClean="0">
                <a:latin typeface="Verdana" pitchFamily="34" charset="0"/>
                <a:cs typeface="Times New Roman" charset="0"/>
              </a:rPr>
              <a:t>alleviivauksia</a:t>
            </a:r>
            <a:endParaRPr lang="fi-FI" dirty="0" smtClean="0">
              <a:latin typeface="Verdana" pitchFamily="34" charset="0"/>
              <a:cs typeface="Times New Roman" charset="0"/>
            </a:endParaRPr>
          </a:p>
          <a:p>
            <a:pPr>
              <a:lnSpc>
                <a:spcPct val="90000"/>
              </a:lnSpc>
            </a:pPr>
            <a:r>
              <a:rPr lang="fi-FI" dirty="0" smtClean="0">
                <a:latin typeface="Verdana" pitchFamily="34" charset="0"/>
                <a:cs typeface="Times New Roman" charset="0"/>
              </a:rPr>
              <a:t>Piirrä </a:t>
            </a:r>
            <a:r>
              <a:rPr lang="fi-FI" dirty="0">
                <a:latin typeface="Verdana" pitchFamily="34" charset="0"/>
                <a:cs typeface="Times New Roman" charset="0"/>
              </a:rPr>
              <a:t>omia</a:t>
            </a:r>
            <a:r>
              <a:rPr lang="fi-FI" b="1" dirty="0">
                <a:latin typeface="Verdana" pitchFamily="34" charset="0"/>
                <a:cs typeface="Times New Roman" charset="0"/>
              </a:rPr>
              <a:t> kuvia </a:t>
            </a:r>
            <a:r>
              <a:rPr lang="fi-FI" dirty="0">
                <a:latin typeface="Verdana" pitchFamily="34" charset="0"/>
                <a:cs typeface="Times New Roman" charset="0"/>
              </a:rPr>
              <a:t>ja tee </a:t>
            </a:r>
            <a:r>
              <a:rPr lang="fi-FI" b="1" dirty="0">
                <a:latin typeface="Verdana" pitchFamily="34" charset="0"/>
                <a:cs typeface="Times New Roman" charset="0"/>
              </a:rPr>
              <a:t>merkintöjä</a:t>
            </a:r>
            <a:r>
              <a:rPr lang="fi-FI" dirty="0">
                <a:latin typeface="Verdana" pitchFamily="34" charset="0"/>
                <a:cs typeface="Times New Roman" charset="0"/>
              </a:rPr>
              <a:t>, jotka helpottavat </a:t>
            </a:r>
            <a:r>
              <a:rPr lang="fi-FI" b="1" dirty="0">
                <a:latin typeface="Verdana" pitchFamily="34" charset="0"/>
                <a:cs typeface="Times New Roman" charset="0"/>
              </a:rPr>
              <a:t>mielleyhtymien</a:t>
            </a:r>
            <a:r>
              <a:rPr lang="fi-FI" dirty="0">
                <a:latin typeface="Verdana" pitchFamily="34" charset="0"/>
                <a:cs typeface="Times New Roman" charset="0"/>
              </a:rPr>
              <a:t> syntymistä ja mieleen </a:t>
            </a:r>
            <a:r>
              <a:rPr lang="fi-FI" dirty="0" smtClean="0">
                <a:latin typeface="Verdana" pitchFamily="34" charset="0"/>
                <a:cs typeface="Times New Roman" charset="0"/>
              </a:rPr>
              <a:t>palauttamista</a:t>
            </a:r>
          </a:p>
          <a:p>
            <a:pPr>
              <a:lnSpc>
                <a:spcPct val="90000"/>
              </a:lnSpc>
            </a:pPr>
            <a:r>
              <a:rPr lang="fi-FI" dirty="0" smtClean="0">
                <a:latin typeface="Verdana" pitchFamily="34" charset="0"/>
                <a:cs typeface="Times New Roman" charset="0"/>
              </a:rPr>
              <a:t>Tee ajatuskarttoja </a:t>
            </a:r>
            <a:r>
              <a:rPr lang="fi-FI" dirty="0">
                <a:latin typeface="Verdana" pitchFamily="34" charset="0"/>
                <a:cs typeface="Times New Roman" charset="0"/>
                <a:sym typeface="Wingdings" pitchFamily="2" charset="2"/>
              </a:rPr>
              <a:t>(</a:t>
            </a:r>
            <a:r>
              <a:rPr lang="fi-FI" dirty="0" err="1" smtClean="0">
                <a:latin typeface="Verdana" pitchFamily="34" charset="0"/>
                <a:cs typeface="Times New Roman" charset="0"/>
                <a:sym typeface="Wingdings" pitchFamily="2" charset="2"/>
              </a:rPr>
              <a:t>Mind</a:t>
            </a:r>
            <a:r>
              <a:rPr lang="fi-FI" dirty="0" smtClean="0">
                <a:latin typeface="Verdana" pitchFamily="34" charset="0"/>
                <a:cs typeface="Times New Roman" charset="0"/>
                <a:sym typeface="Wingdings" pitchFamily="2" charset="2"/>
              </a:rPr>
              <a:t> </a:t>
            </a:r>
            <a:r>
              <a:rPr lang="fi-FI" dirty="0" err="1" smtClean="0">
                <a:latin typeface="Verdana" pitchFamily="34" charset="0"/>
                <a:cs typeface="Times New Roman" charset="0"/>
                <a:sym typeface="Wingdings" pitchFamily="2" charset="2"/>
              </a:rPr>
              <a:t>map</a:t>
            </a:r>
            <a:r>
              <a:rPr lang="fi-FI" dirty="0" smtClean="0">
                <a:latin typeface="Verdana" pitchFamily="34" charset="0"/>
                <a:cs typeface="Times New Roman" charset="0"/>
                <a:sym typeface="Wingdings" pitchFamily="2" charset="2"/>
              </a:rPr>
              <a:t>)</a:t>
            </a:r>
            <a:endParaRPr lang="fi-FI" dirty="0" smtClean="0">
              <a:latin typeface="Verdana" pitchFamily="34" charset="0"/>
              <a:cs typeface="Times New Roman" charset="0"/>
            </a:endParaRPr>
          </a:p>
          <a:p>
            <a:pPr>
              <a:lnSpc>
                <a:spcPct val="90000"/>
              </a:lnSpc>
            </a:pPr>
            <a:r>
              <a:rPr lang="fi-FI" dirty="0" smtClean="0">
                <a:latin typeface="Verdana" pitchFamily="34" charset="0"/>
                <a:cs typeface="Times New Roman" charset="0"/>
              </a:rPr>
              <a:t>Käytä </a:t>
            </a:r>
            <a:r>
              <a:rPr lang="fi-FI" dirty="0">
                <a:latin typeface="Verdana" pitchFamily="34" charset="0"/>
                <a:cs typeface="Times New Roman" charset="0"/>
              </a:rPr>
              <a:t>muistiinpanoihin ja piirroksiin </a:t>
            </a:r>
            <a:r>
              <a:rPr lang="fi-FI" b="1" dirty="0">
                <a:latin typeface="Verdana" pitchFamily="34" charset="0"/>
                <a:cs typeface="Times New Roman" charset="0"/>
              </a:rPr>
              <a:t>suuria paperiarkkeja </a:t>
            </a:r>
            <a:r>
              <a:rPr lang="fi-FI" dirty="0">
                <a:latin typeface="Verdana" pitchFamily="34" charset="0"/>
                <a:cs typeface="Times New Roman" charset="0"/>
              </a:rPr>
              <a:t>(A3-kokoisia</a:t>
            </a:r>
            <a:r>
              <a:rPr lang="fi-FI" dirty="0" smtClean="0">
                <a:latin typeface="Verdana" pitchFamily="34" charset="0"/>
                <a:cs typeface="Times New Roman" charset="0"/>
              </a:rPr>
              <a:t>).</a:t>
            </a:r>
          </a:p>
          <a:p>
            <a:pPr>
              <a:lnSpc>
                <a:spcPct val="90000"/>
              </a:lnSpc>
            </a:pPr>
            <a:r>
              <a:rPr lang="fi-FI" dirty="0" smtClean="0">
                <a:latin typeface="Verdana" pitchFamily="34" charset="0"/>
                <a:cs typeface="Times New Roman" charset="0"/>
              </a:rPr>
              <a:t>Voit </a:t>
            </a:r>
            <a:r>
              <a:rPr lang="fi-FI" dirty="0">
                <a:latin typeface="Verdana" pitchFamily="34" charset="0"/>
                <a:cs typeface="Times New Roman" charset="0"/>
              </a:rPr>
              <a:t>käyttää muistiinpanoissasi välillä </a:t>
            </a:r>
            <a:r>
              <a:rPr lang="fi-FI" dirty="0" smtClean="0">
                <a:latin typeface="Verdana" pitchFamily="34" charset="0"/>
                <a:cs typeface="Times New Roman" charset="0"/>
              </a:rPr>
              <a:t>TIKKUKIRJAIMIA, </a:t>
            </a:r>
            <a:r>
              <a:rPr lang="fi-FI" dirty="0">
                <a:latin typeface="Verdana" pitchFamily="34" charset="0"/>
                <a:cs typeface="Times New Roman" charset="0"/>
              </a:rPr>
              <a:t>korostaaksesi asian </a:t>
            </a:r>
            <a:r>
              <a:rPr lang="fi-FI" dirty="0" smtClean="0">
                <a:latin typeface="Verdana" pitchFamily="34" charset="0"/>
                <a:cs typeface="Times New Roman" charset="0"/>
              </a:rPr>
              <a:t>tärkeyttä.</a:t>
            </a:r>
          </a:p>
          <a:p>
            <a:pPr>
              <a:lnSpc>
                <a:spcPct val="90000"/>
              </a:lnSpc>
            </a:pPr>
            <a:r>
              <a:rPr lang="fi-FI" dirty="0" smtClean="0">
                <a:latin typeface="Verdana" pitchFamily="34" charset="0"/>
                <a:cs typeface="Times New Roman" charset="0"/>
              </a:rPr>
              <a:t>Lukiessasi </a:t>
            </a:r>
            <a:r>
              <a:rPr lang="fi-FI" dirty="0">
                <a:latin typeface="Verdana" pitchFamily="34" charset="0"/>
                <a:cs typeface="Times New Roman" charset="0"/>
              </a:rPr>
              <a:t>esimerkiksi tenttiin, voit </a:t>
            </a:r>
            <a:r>
              <a:rPr lang="fi-FI" b="1" dirty="0">
                <a:latin typeface="Verdana" pitchFamily="34" charset="0"/>
                <a:cs typeface="Times New Roman" charset="0"/>
              </a:rPr>
              <a:t>kiinnitellä tekemiäsi muistiinpanoja ympäri kotiasi</a:t>
            </a:r>
            <a:r>
              <a:rPr lang="fi-FI" dirty="0">
                <a:latin typeface="Verdana" pitchFamily="34" charset="0"/>
                <a:cs typeface="Times New Roman" charset="0"/>
              </a:rPr>
              <a:t>, jolloin ne ovat aina </a:t>
            </a:r>
            <a:r>
              <a:rPr lang="fi-FI" dirty="0" smtClean="0">
                <a:latin typeface="Verdana" pitchFamily="34" charset="0"/>
                <a:cs typeface="Times New Roman" charset="0"/>
              </a:rPr>
              <a:t>näkyvillä</a:t>
            </a:r>
          </a:p>
          <a:p>
            <a:pPr>
              <a:lnSpc>
                <a:spcPct val="90000"/>
              </a:lnSpc>
            </a:pPr>
            <a:r>
              <a:rPr lang="fi-FI" dirty="0" smtClean="0">
                <a:latin typeface="Verdana" pitchFamily="34" charset="0"/>
                <a:cs typeface="Times New Roman" charset="0"/>
              </a:rPr>
              <a:t>Koeta </a:t>
            </a:r>
            <a:r>
              <a:rPr lang="fi-FI" dirty="0">
                <a:latin typeface="Verdana" pitchFamily="34" charset="0"/>
                <a:cs typeface="Times New Roman" charset="0"/>
              </a:rPr>
              <a:t>nimenomaan </a:t>
            </a:r>
            <a:r>
              <a:rPr lang="fi-FI" b="1" dirty="0">
                <a:latin typeface="Verdana" pitchFamily="34" charset="0"/>
                <a:cs typeface="Times New Roman" charset="0"/>
              </a:rPr>
              <a:t>lukea</a:t>
            </a:r>
            <a:r>
              <a:rPr lang="fi-FI" dirty="0">
                <a:latin typeface="Verdana" pitchFamily="34" charset="0"/>
                <a:cs typeface="Times New Roman" charset="0"/>
              </a:rPr>
              <a:t> uutta informaatiota sen sijaan että ainoastaan kuuntelisit sitä. Kuunnellessasi suullista esitystä, keskity asiaan tiukasti ja piirrä kuulemastasi omaa </a:t>
            </a:r>
            <a:r>
              <a:rPr lang="fi-FI" dirty="0" smtClean="0">
                <a:latin typeface="Verdana" pitchFamily="34" charset="0"/>
                <a:cs typeface="Times New Roman" charset="0"/>
              </a:rPr>
              <a:t>hahmotelmaasi</a:t>
            </a:r>
          </a:p>
          <a:p>
            <a:pPr>
              <a:lnSpc>
                <a:spcPct val="90000"/>
              </a:lnSpc>
            </a:pPr>
            <a:r>
              <a:rPr lang="fi-FI" b="1" dirty="0" smtClean="0">
                <a:latin typeface="Verdana" pitchFamily="34" charset="0"/>
                <a:cs typeface="Times New Roman" charset="0"/>
              </a:rPr>
              <a:t>Luo </a:t>
            </a:r>
            <a:r>
              <a:rPr lang="fi-FI" b="1" dirty="0">
                <a:latin typeface="Verdana" pitchFamily="34" charset="0"/>
                <a:cs typeface="Times New Roman" charset="0"/>
              </a:rPr>
              <a:t>mielessäsi kuvia </a:t>
            </a:r>
            <a:r>
              <a:rPr lang="fi-FI" dirty="0">
                <a:latin typeface="Verdana" pitchFamily="34" charset="0"/>
                <a:cs typeface="Times New Roman" charset="0"/>
              </a:rPr>
              <a:t>muistin </a:t>
            </a:r>
            <a:r>
              <a:rPr lang="fi-FI" dirty="0" smtClean="0">
                <a:latin typeface="Verdana" pitchFamily="34" charset="0"/>
                <a:cs typeface="Times New Roman" charset="0"/>
              </a:rPr>
              <a:t>tueksi</a:t>
            </a:r>
            <a:endParaRPr lang="fi-FI" dirty="0">
              <a:latin typeface="Verdana" pitchFamily="34" charset="0"/>
              <a:cs typeface="Times New Roman" charset="0"/>
            </a:endParaRPr>
          </a:p>
          <a:p>
            <a:pPr>
              <a:lnSpc>
                <a:spcPct val="90000"/>
              </a:lnSpc>
            </a:pPr>
            <a:endParaRPr lang="fi-FI" dirty="0">
              <a:latin typeface="Verdana" pitchFamily="34" charset="0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305344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fi-FI" sz="3600" b="1" dirty="0"/>
              <a:t>aktiivinen</a:t>
            </a:r>
            <a:r>
              <a:rPr lang="fi-FI" sz="3600" dirty="0"/>
              <a:t> osallistuja</a:t>
            </a:r>
          </a:p>
          <a:p>
            <a:pPr lvl="1"/>
            <a:r>
              <a:rPr lang="fi-FI" sz="3600" b="1" dirty="0"/>
              <a:t>käytännön</a:t>
            </a:r>
            <a:r>
              <a:rPr lang="fi-FI" sz="3600" dirty="0"/>
              <a:t> toteuttaja </a:t>
            </a:r>
          </a:p>
          <a:p>
            <a:pPr lvl="1"/>
            <a:r>
              <a:rPr lang="fi-FI" sz="3600" b="1" dirty="0"/>
              <a:t>looginen</a:t>
            </a:r>
            <a:r>
              <a:rPr lang="fi-FI" sz="3600" dirty="0"/>
              <a:t> ajattelija  </a:t>
            </a:r>
          </a:p>
          <a:p>
            <a:pPr lvl="1"/>
            <a:r>
              <a:rPr lang="fi-FI" sz="3600" b="1" dirty="0"/>
              <a:t>harkitseva</a:t>
            </a:r>
            <a:r>
              <a:rPr lang="fi-FI" sz="3600" dirty="0"/>
              <a:t> </a:t>
            </a:r>
            <a:r>
              <a:rPr lang="fi-FI" sz="3600" dirty="0" smtClean="0"/>
              <a:t>tarkkailija</a:t>
            </a:r>
            <a:endParaRPr lang="fi-FI" sz="3600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FFDF6-0E2E-48D1-8786-41AB47F1F959}" type="slidenum">
              <a:rPr lang="fi-FI" smtClean="0"/>
              <a:t>25</a:t>
            </a:fld>
            <a:endParaRPr lang="fi-FI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Oppilas voi olla </a:t>
            </a:r>
            <a:r>
              <a:rPr lang="fi-FI" b="1" dirty="0" smtClean="0"/>
              <a:t>persoonalliselta oppimistyyliltään…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25606966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idx="1"/>
          </p:nvPr>
        </p:nvSpPr>
        <p:spPr>
          <a:xfrm>
            <a:off x="539552" y="404664"/>
            <a:ext cx="3822192" cy="639762"/>
          </a:xfrm>
        </p:spPr>
        <p:txBody>
          <a:bodyPr>
            <a:normAutofit/>
          </a:bodyPr>
          <a:lstStyle/>
          <a:p>
            <a:pPr algn="l"/>
            <a:r>
              <a:rPr lang="fi-FI" dirty="0" smtClean="0"/>
              <a:t>AKTIIVINEN osallistuja</a:t>
            </a:r>
            <a:endParaRPr lang="fi-FI" dirty="0"/>
          </a:p>
        </p:txBody>
      </p:sp>
      <p:sp>
        <p:nvSpPr>
          <p:cNvPr id="7" name="Sisällön paikkamerkki 6"/>
          <p:cNvSpPr>
            <a:spLocks noGrp="1"/>
          </p:cNvSpPr>
          <p:nvPr>
            <p:ph sz="half" idx="2"/>
          </p:nvPr>
        </p:nvSpPr>
        <p:spPr>
          <a:xfrm>
            <a:off x="467544" y="979711"/>
            <a:ext cx="3820055" cy="2017242"/>
          </a:xfrm>
        </p:spPr>
        <p:txBody>
          <a:bodyPr/>
          <a:lstStyle/>
          <a:p>
            <a:pPr marL="0" indent="0">
              <a:buNone/>
            </a:pPr>
            <a:r>
              <a:rPr lang="fi-FI" dirty="0" smtClean="0"/>
              <a:t>Sopivia oppimistapoja projektitehtävät ja kehitystehtävät, joissa on mahdollisuus saada opetusta ja tietoa tarvittaessa…</a:t>
            </a: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3"/>
          </p:nvPr>
        </p:nvSpPr>
        <p:spPr>
          <a:xfrm>
            <a:off x="4446896" y="404664"/>
            <a:ext cx="3822192" cy="639762"/>
          </a:xfrm>
        </p:spPr>
        <p:txBody>
          <a:bodyPr/>
          <a:lstStyle/>
          <a:p>
            <a:r>
              <a:rPr lang="fi-FI" dirty="0" smtClean="0"/>
              <a:t>KÄYTÄNNÖN toteuttaja</a:t>
            </a:r>
            <a:endParaRPr lang="fi-FI" dirty="0"/>
          </a:p>
        </p:txBody>
      </p:sp>
      <p:sp>
        <p:nvSpPr>
          <p:cNvPr id="9" name="Sisällön paikkamerkki 8"/>
          <p:cNvSpPr>
            <a:spLocks noGrp="1"/>
          </p:cNvSpPr>
          <p:nvPr>
            <p:ph sz="quarter" idx="4"/>
          </p:nvPr>
        </p:nvSpPr>
        <p:spPr>
          <a:xfrm>
            <a:off x="4480788" y="993710"/>
            <a:ext cx="3822192" cy="2697163"/>
          </a:xfrm>
        </p:spPr>
        <p:txBody>
          <a:bodyPr/>
          <a:lstStyle/>
          <a:p>
            <a:r>
              <a:rPr lang="fi-FI" dirty="0" smtClean="0"/>
              <a:t>Oppii tehokkaimmin tekemällä työssä. </a:t>
            </a:r>
            <a:r>
              <a:rPr lang="fi-FI" dirty="0" err="1" smtClean="0"/>
              <a:t>Työssäoppimisohjelmat</a:t>
            </a:r>
            <a:r>
              <a:rPr lang="fi-FI" dirty="0" smtClean="0"/>
              <a:t> ja harjoittelu soveltuvat hänelle oppimistavaksi. Oppimisen pitää tapahtua mieluiten työpaikalla, jossa uutta osaamista voidaan soveltaa heti käytäntöön.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FFDF6-0E2E-48D1-8786-41AB47F1F959}" type="slidenum">
              <a:rPr lang="fi-FI" smtClean="0"/>
              <a:t>26</a:t>
            </a:fld>
            <a:endParaRPr lang="fi-FI"/>
          </a:p>
        </p:txBody>
      </p:sp>
      <p:sp>
        <p:nvSpPr>
          <p:cNvPr id="10" name="Tekstin paikkamerkki 5"/>
          <p:cNvSpPr txBox="1">
            <a:spLocks/>
          </p:cNvSpPr>
          <p:nvPr/>
        </p:nvSpPr>
        <p:spPr>
          <a:xfrm>
            <a:off x="662399" y="3356992"/>
            <a:ext cx="3822192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4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dirty="0" smtClean="0"/>
              <a:t>LOOGINEN ajattelija</a:t>
            </a:r>
            <a:endParaRPr lang="fi-FI" dirty="0"/>
          </a:p>
        </p:txBody>
      </p:sp>
      <p:sp>
        <p:nvSpPr>
          <p:cNvPr id="11" name="Sisällön paikkamerkki 6"/>
          <p:cNvSpPr txBox="1">
            <a:spLocks/>
          </p:cNvSpPr>
          <p:nvPr/>
        </p:nvSpPr>
        <p:spPr>
          <a:xfrm>
            <a:off x="660733" y="3987983"/>
            <a:ext cx="3820055" cy="18892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fi-FI" dirty="0" smtClean="0"/>
              <a:t>Kurssit ja koulumuotoinen oppiminen. Voi oppia uusia asioita paikasta riippumatta, koska teoriaan pohjautuva osaaminen voidaan siirtää minne vain.</a:t>
            </a:r>
          </a:p>
        </p:txBody>
      </p:sp>
      <p:sp>
        <p:nvSpPr>
          <p:cNvPr id="12" name="Sisällön paikkamerkki 6"/>
          <p:cNvSpPr txBox="1">
            <a:spLocks/>
          </p:cNvSpPr>
          <p:nvPr/>
        </p:nvSpPr>
        <p:spPr>
          <a:xfrm>
            <a:off x="5078193" y="4347720"/>
            <a:ext cx="3820055" cy="189343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fi-FI" dirty="0" smtClean="0"/>
              <a:t>Tarvitsee aikaa selvitäkseen asioista perusteellisesti. Itseopiskeluohjelmat ja kirjat ovat sopivia oppimistapoja. Tärkeää arviointi ja yksityiskohtainen tieto.</a:t>
            </a:r>
          </a:p>
        </p:txBody>
      </p:sp>
      <p:sp>
        <p:nvSpPr>
          <p:cNvPr id="14" name="Tekstin paikkamerkki 5"/>
          <p:cNvSpPr txBox="1">
            <a:spLocks/>
          </p:cNvSpPr>
          <p:nvPr/>
        </p:nvSpPr>
        <p:spPr>
          <a:xfrm>
            <a:off x="5076056" y="3710001"/>
            <a:ext cx="3822192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4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dirty="0" smtClean="0"/>
              <a:t>HARKITSEVA tarkkailija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791405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fi-FI" dirty="0"/>
              <a:t>Ihmisen aivojen eri puoliskot ovat erikoistuneet erilaisen tiedon </a:t>
            </a:r>
            <a:r>
              <a:rPr lang="fi-FI" dirty="0" smtClean="0"/>
              <a:t>käsittelyyn</a:t>
            </a:r>
            <a:endParaRPr lang="fi-FI" dirty="0"/>
          </a:p>
          <a:p>
            <a:pPr>
              <a:lnSpc>
                <a:spcPct val="90000"/>
              </a:lnSpc>
            </a:pPr>
            <a:r>
              <a:rPr lang="fi-FI" dirty="0"/>
              <a:t>Aivotasojen hallitsevuus kuvaa sitä, miten oppija havaitsee ja käsittelee tietoa oppimisprosessin </a:t>
            </a:r>
            <a:r>
              <a:rPr lang="fi-FI" dirty="0" smtClean="0"/>
              <a:t>aikana</a:t>
            </a:r>
            <a:endParaRPr lang="fi-FI" dirty="0"/>
          </a:p>
          <a:p>
            <a:pPr>
              <a:lnSpc>
                <a:spcPct val="90000"/>
              </a:lnSpc>
            </a:pPr>
            <a:r>
              <a:rPr lang="fi-FI" dirty="0"/>
              <a:t>Voidaan puhua </a:t>
            </a:r>
            <a:r>
              <a:rPr lang="fi-FI" b="1" dirty="0"/>
              <a:t>analyyttisestä</a:t>
            </a:r>
            <a:r>
              <a:rPr lang="fi-FI" dirty="0"/>
              <a:t> </a:t>
            </a:r>
            <a:r>
              <a:rPr lang="fi-FI" dirty="0" smtClean="0"/>
              <a:t>(vasen aivopuolisko) ja </a:t>
            </a:r>
            <a:r>
              <a:rPr lang="fi-FI" b="1" dirty="0" smtClean="0"/>
              <a:t>holistisesta</a:t>
            </a:r>
            <a:r>
              <a:rPr lang="fi-FI" dirty="0" smtClean="0"/>
              <a:t> (oikea aivopuolisko) tyylistä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FFDF6-0E2E-48D1-8786-41AB47F1F959}" type="slidenum">
              <a:rPr lang="fi-FI" smtClean="0"/>
              <a:t>27</a:t>
            </a:fld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ANALYYTTINEN vai HOLISTINEN</a:t>
            </a:r>
            <a:br>
              <a:rPr lang="fi-FI" dirty="0" smtClean="0"/>
            </a:br>
            <a:r>
              <a:rPr lang="fi-FI" dirty="0" smtClean="0"/>
              <a:t>oppija?</a:t>
            </a:r>
            <a:endParaRPr lang="fi-FI" sz="3100" dirty="0"/>
          </a:p>
        </p:txBody>
      </p:sp>
    </p:spTree>
    <p:extLst>
      <p:ext uri="{BB962C8B-B14F-4D97-AF65-F5344CB8AC3E}">
        <p14:creationId xmlns:p14="http://schemas.microsoft.com/office/powerpoint/2010/main" val="35131141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FFDF6-0E2E-48D1-8786-41AB47F1F959}" type="slidenum">
              <a:rPr lang="fi-FI" smtClean="0"/>
              <a:t>28</a:t>
            </a:fld>
            <a:endParaRPr lang="fi-FI"/>
          </a:p>
        </p:txBody>
      </p:sp>
      <p:sp>
        <p:nvSpPr>
          <p:cNvPr id="5" name="Rectangle 2"/>
          <p:cNvSpPr>
            <a:spLocks noGrp="1" noChangeArrowheads="1"/>
          </p:cNvSpPr>
          <p:nvPr/>
        </p:nvSpPr>
        <p:spPr bwMode="auto">
          <a:xfrm>
            <a:off x="750888" y="327025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/>
        </p:nvSpPr>
        <p:spPr bwMode="auto">
          <a:xfrm>
            <a:off x="750888" y="1851025"/>
            <a:ext cx="7772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endParaRPr lang="fi-FI"/>
          </a:p>
          <a:p>
            <a:pPr>
              <a:lnSpc>
                <a:spcPct val="90000"/>
              </a:lnSpc>
            </a:pPr>
            <a:endParaRPr lang="fi-FI"/>
          </a:p>
          <a:p>
            <a:pPr>
              <a:lnSpc>
                <a:spcPct val="90000"/>
              </a:lnSpc>
            </a:pPr>
            <a:endParaRPr lang="fi-FI"/>
          </a:p>
          <a:p>
            <a:pPr>
              <a:lnSpc>
                <a:spcPct val="90000"/>
              </a:lnSpc>
            </a:pPr>
            <a:endParaRPr lang="fi-FI"/>
          </a:p>
          <a:p>
            <a:pPr>
              <a:lnSpc>
                <a:spcPct val="90000"/>
              </a:lnSpc>
            </a:pPr>
            <a:endParaRPr lang="fi-FI"/>
          </a:p>
          <a:p>
            <a:pPr>
              <a:lnSpc>
                <a:spcPct val="90000"/>
              </a:lnSpc>
            </a:pPr>
            <a:endParaRPr lang="fi-FI"/>
          </a:p>
          <a:p>
            <a:pPr>
              <a:lnSpc>
                <a:spcPct val="90000"/>
              </a:lnSpc>
            </a:pPr>
            <a:endParaRPr lang="fi-FI" sz="2000"/>
          </a:p>
          <a:p>
            <a:pPr>
              <a:lnSpc>
                <a:spcPct val="90000"/>
              </a:lnSpc>
            </a:pPr>
            <a:endParaRPr lang="fi-FI" sz="20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fi-FI" sz="20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fi-FI" sz="2000"/>
              <a:t>Lähde: Prashnig, B. 2000. Erilaisuuden voima. Opetustyylit ja oppiminen.</a:t>
            </a:r>
            <a:endParaRPr lang="en-US" sz="200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130175"/>
            <a:ext cx="7777162" cy="586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2422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Kuinka opiskelen mieluiten?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idx="1"/>
          </p:nvPr>
        </p:nvSpPr>
        <p:spPr>
          <a:xfrm>
            <a:off x="683568" y="2204864"/>
            <a:ext cx="3822192" cy="639762"/>
          </a:xfrm>
        </p:spPr>
        <p:txBody>
          <a:bodyPr/>
          <a:lstStyle/>
          <a:p>
            <a:r>
              <a:rPr lang="fi-FI" dirty="0" smtClean="0"/>
              <a:t>Vasen aivopuolisko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2"/>
          </p:nvPr>
        </p:nvSpPr>
        <p:spPr>
          <a:xfrm>
            <a:off x="677332" y="3068960"/>
            <a:ext cx="3820055" cy="3057203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fi-FI" dirty="0"/>
              <a:t>Viihdyn luokkahuoneissa.</a:t>
            </a:r>
          </a:p>
          <a:p>
            <a:pPr>
              <a:lnSpc>
                <a:spcPct val="80000"/>
              </a:lnSpc>
            </a:pPr>
            <a:r>
              <a:rPr lang="fi-FI" dirty="0"/>
              <a:t>Keskityn parhaiten hiljaisessa ympäristössä.</a:t>
            </a:r>
          </a:p>
          <a:p>
            <a:pPr>
              <a:lnSpc>
                <a:spcPct val="80000"/>
              </a:lnSpc>
            </a:pPr>
            <a:r>
              <a:rPr lang="fi-FI" dirty="0"/>
              <a:t>Pidän kirkkaasta valaistuksesta.</a:t>
            </a:r>
          </a:p>
          <a:p>
            <a:pPr>
              <a:lnSpc>
                <a:spcPct val="80000"/>
              </a:lnSpc>
            </a:pPr>
            <a:r>
              <a:rPr lang="fi-FI" dirty="0"/>
              <a:t>En tarvitse välipaloja työskennellessäni.</a:t>
            </a:r>
          </a:p>
          <a:p>
            <a:pPr>
              <a:lnSpc>
                <a:spcPct val="80000"/>
              </a:lnSpc>
            </a:pPr>
            <a:r>
              <a:rPr lang="fi-FI" dirty="0"/>
              <a:t>Opiskelen mielelläni yksin tai auktoriteetin läsnä ollessa.</a:t>
            </a:r>
          </a:p>
          <a:p>
            <a:pPr>
              <a:lnSpc>
                <a:spcPct val="80000"/>
              </a:lnSpc>
            </a:pPr>
            <a:r>
              <a:rPr lang="fi-FI" dirty="0"/>
              <a:t>Tarvitsen selkeät ohjeet.</a:t>
            </a:r>
          </a:p>
          <a:p>
            <a:pPr>
              <a:lnSpc>
                <a:spcPct val="80000"/>
              </a:lnSpc>
            </a:pPr>
            <a:r>
              <a:rPr lang="fi-FI" dirty="0"/>
              <a:t>Suoritan tehtävät loppuun ilman taukoja.</a:t>
            </a:r>
          </a:p>
          <a:p>
            <a:endParaRPr lang="fi-FI" dirty="0"/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3"/>
          </p:nvPr>
        </p:nvSpPr>
        <p:spPr>
          <a:xfrm>
            <a:off x="4644008" y="2204864"/>
            <a:ext cx="3822192" cy="639762"/>
          </a:xfrm>
        </p:spPr>
        <p:txBody>
          <a:bodyPr/>
          <a:lstStyle/>
          <a:p>
            <a:r>
              <a:rPr lang="fi-FI" dirty="0" smtClean="0"/>
              <a:t>Oikea aivopuolisko</a:t>
            </a:r>
            <a:endParaRPr lang="fi-FI" dirty="0"/>
          </a:p>
        </p:txBody>
      </p:sp>
      <p:sp>
        <p:nvSpPr>
          <p:cNvPr id="7" name="Sisällön paikkamerkki 6"/>
          <p:cNvSpPr>
            <a:spLocks noGrp="1"/>
          </p:cNvSpPr>
          <p:nvPr>
            <p:ph sz="quarter" idx="4"/>
          </p:nvPr>
        </p:nvSpPr>
        <p:spPr>
          <a:xfrm>
            <a:off x="4645025" y="3068960"/>
            <a:ext cx="3822192" cy="305720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fi-FI" dirty="0"/>
              <a:t>Teen opiskelutehtäviä lattialla tai sohvalla.</a:t>
            </a:r>
          </a:p>
          <a:p>
            <a:pPr>
              <a:lnSpc>
                <a:spcPct val="80000"/>
              </a:lnSpc>
            </a:pPr>
            <a:r>
              <a:rPr lang="fi-FI" dirty="0"/>
              <a:t>Keskityn parhaiten kuullessani ääniä (musiikki, keskustelu).</a:t>
            </a:r>
          </a:p>
          <a:p>
            <a:pPr>
              <a:lnSpc>
                <a:spcPct val="80000"/>
              </a:lnSpc>
            </a:pPr>
            <a:r>
              <a:rPr lang="fi-FI" dirty="0"/>
              <a:t>Suosin hämärää valaistusta.</a:t>
            </a:r>
          </a:p>
          <a:p>
            <a:pPr>
              <a:lnSpc>
                <a:spcPct val="80000"/>
              </a:lnSpc>
            </a:pPr>
            <a:r>
              <a:rPr lang="fi-FI" dirty="0"/>
              <a:t>Syön välipaloja työskennellessäni.</a:t>
            </a:r>
          </a:p>
          <a:p>
            <a:pPr>
              <a:lnSpc>
                <a:spcPct val="80000"/>
              </a:lnSpc>
            </a:pPr>
            <a:r>
              <a:rPr lang="fi-FI" dirty="0"/>
              <a:t>Opiskelen mielelläni ryhmässä.</a:t>
            </a:r>
          </a:p>
          <a:p>
            <a:pPr>
              <a:lnSpc>
                <a:spcPct val="80000"/>
              </a:lnSpc>
            </a:pPr>
            <a:r>
              <a:rPr lang="fi-FI" dirty="0"/>
              <a:t>En tarvitse tarkkoja ohjeita, muotoilen ohjeet itse.</a:t>
            </a:r>
          </a:p>
          <a:p>
            <a:pPr>
              <a:lnSpc>
                <a:spcPct val="80000"/>
              </a:lnSpc>
            </a:pPr>
            <a:r>
              <a:rPr lang="fi-FI" dirty="0"/>
              <a:t>Pidän taukoja, voin tehdä useita töitä samanaikaisesti</a:t>
            </a:r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FFDF6-0E2E-48D1-8786-41AB47F1F959}" type="slidenum">
              <a:rPr lang="fi-FI" smtClean="0"/>
              <a:t>29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81163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Henna\AppData\Local\Microsoft\Windows\Temporary Internet Files\Content.IE5\SMWT8JP4\MP900449068[1]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503" y="0"/>
            <a:ext cx="4133497" cy="450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 smtClean="0"/>
              <a:t>…joka kertoo jotain sinusta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Kerro ryhmälle:</a:t>
            </a:r>
          </a:p>
          <a:p>
            <a:r>
              <a:rPr lang="fi-FI" dirty="0" smtClean="0"/>
              <a:t>Kuka olet, mistä tulet…</a:t>
            </a:r>
          </a:p>
          <a:p>
            <a:r>
              <a:rPr lang="fi-FI" dirty="0" smtClean="0"/>
              <a:t>Millainen oppija olet… (metakognitio)</a:t>
            </a:r>
          </a:p>
          <a:p>
            <a:r>
              <a:rPr lang="fi-FI" dirty="0" smtClean="0"/>
              <a:t>Miten opit uusia asioita… (oppimistyylit)</a:t>
            </a:r>
          </a:p>
          <a:p>
            <a:r>
              <a:rPr lang="fi-FI" dirty="0" smtClean="0"/>
              <a:t>Miksi opit uusia asioita… (motivaatio)</a:t>
            </a:r>
            <a:endParaRPr lang="fi-FI" dirty="0"/>
          </a:p>
          <a:p>
            <a:endParaRPr lang="fi-FI" dirty="0" smtClean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FFDF6-0E2E-48D1-8786-41AB47F1F959}" type="slidenum">
              <a:rPr lang="fi-FI" smtClean="0"/>
              <a:t>3</a:t>
            </a:fld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Valitse kuva…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392049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Oppimistyylejä voi testata erilaisten testien avulla</a:t>
            </a:r>
          </a:p>
          <a:p>
            <a:r>
              <a:rPr lang="fi-FI" dirty="0" smtClean="0"/>
              <a:t>Testit antavat suuntaa, millaista oma oppiminen on, mutta eivät kerro välttämättä koko totuutta </a:t>
            </a:r>
            <a:r>
              <a:rPr lang="fi-FI" dirty="0" smtClean="0">
                <a:sym typeface="Wingdings" pitchFamily="2" charset="2"/>
              </a:rPr>
              <a:t> </a:t>
            </a:r>
            <a:r>
              <a:rPr lang="fi-FI" dirty="0" smtClean="0"/>
              <a:t>ole kriittinen testien tuloksia kohtaan!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FFDF6-0E2E-48D1-8786-41AB47F1F959}" type="slidenum">
              <a:rPr lang="fi-FI" smtClean="0"/>
              <a:t>30</a:t>
            </a:fld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Oppimistyylitesti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470600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Miettikää ryhmissä/pareittain, millaisia oppimistyylejä perinteinen koulu/päiväkoti tukee?</a:t>
            </a:r>
          </a:p>
          <a:p>
            <a:r>
              <a:rPr lang="fi-FI" dirty="0" smtClean="0"/>
              <a:t>Miksi?</a:t>
            </a:r>
          </a:p>
          <a:p>
            <a:r>
              <a:rPr lang="fi-FI" dirty="0" smtClean="0"/>
              <a:t>Miten tätä asiaa voisi muuttaa?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FFDF6-0E2E-48D1-8786-41AB47F1F959}" type="slidenum">
              <a:rPr lang="fi-FI" smtClean="0"/>
              <a:t>31</a:t>
            </a:fld>
            <a:endParaRPr lang="fi-FI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Pohdintatehtävä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547993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FFDF6-0E2E-48D1-8786-41AB47F1F959}" type="slidenum">
              <a:rPr lang="fi-FI" smtClean="0"/>
              <a:t>32</a:t>
            </a:fld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Palautekirjeiden jakaminen</a:t>
            </a:r>
            <a:endParaRPr lang="fi-FI" dirty="0"/>
          </a:p>
        </p:txBody>
      </p:sp>
      <p:pic>
        <p:nvPicPr>
          <p:cNvPr id="1026" name="Picture 2" descr="C:\Users\Henna\AppData\Local\Microsoft\Windows\Temporary Internet Files\Content.IE5\CV3VQVL8\MP90043310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866" y="2583800"/>
            <a:ext cx="6156430" cy="410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0289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i-FI" dirty="0"/>
              <a:t>Aulanko, M. (1999). Minä osaan. Anna aivojesi toimia. Juva: WSOY</a:t>
            </a:r>
            <a:r>
              <a:rPr lang="fi-FI" dirty="0" smtClean="0"/>
              <a:t>.</a:t>
            </a:r>
          </a:p>
          <a:p>
            <a:r>
              <a:rPr lang="fi-FI" dirty="0" smtClean="0"/>
              <a:t>Laine </a:t>
            </a:r>
            <a:r>
              <a:rPr lang="fi-FI" dirty="0"/>
              <a:t>ym. 1999. Opi ja ohjaa sosiaali- ja terveysalalla. WSOY.</a:t>
            </a:r>
          </a:p>
          <a:p>
            <a:r>
              <a:rPr lang="fi-FI" dirty="0" smtClean="0"/>
              <a:t>Kauppila</a:t>
            </a:r>
            <a:r>
              <a:rPr lang="fi-FI" dirty="0"/>
              <a:t>, R. 2003 Opi ja opeta tehokkaasti. Psyykkinen valmennus oppimisen tukena. </a:t>
            </a:r>
            <a:r>
              <a:rPr lang="fi-FI" dirty="0" err="1"/>
              <a:t>PS-Kustannus</a:t>
            </a:r>
            <a:r>
              <a:rPr lang="fi-FI" dirty="0"/>
              <a:t>. Opetus 2000</a:t>
            </a:r>
            <a:r>
              <a:rPr lang="fi-FI" dirty="0" smtClean="0"/>
              <a:t>.</a:t>
            </a:r>
          </a:p>
          <a:p>
            <a:r>
              <a:rPr lang="fi-FI" dirty="0" err="1"/>
              <a:t>Prashnig</a:t>
            </a:r>
            <a:r>
              <a:rPr lang="fi-FI" dirty="0"/>
              <a:t>, B. 2000. </a:t>
            </a:r>
            <a:r>
              <a:rPr lang="fi-FI" dirty="0" smtClean="0"/>
              <a:t>Eläköön erilaisuus</a:t>
            </a:r>
            <a:r>
              <a:rPr lang="fi-FI" dirty="0"/>
              <a:t>. Opetustyylit </a:t>
            </a:r>
            <a:r>
              <a:rPr lang="fi-FI" dirty="0" smtClean="0"/>
              <a:t>ja oppiminen</a:t>
            </a:r>
            <a:r>
              <a:rPr lang="fi-FI" dirty="0"/>
              <a:t>. </a:t>
            </a:r>
            <a:r>
              <a:rPr lang="fi-FI" dirty="0" smtClean="0"/>
              <a:t>Juva: </a:t>
            </a:r>
            <a:r>
              <a:rPr lang="fi-FI" dirty="0" err="1" smtClean="0"/>
              <a:t>PS-kustannus</a:t>
            </a:r>
            <a:r>
              <a:rPr lang="fi-FI" dirty="0" smtClean="0"/>
              <a:t>.</a:t>
            </a:r>
          </a:p>
          <a:p>
            <a:r>
              <a:rPr lang="fi-FI" dirty="0"/>
              <a:t>Vakkuri, K. (1998). Opi tehokkaammin - opi oppimaan! Helsinki: </a:t>
            </a:r>
            <a:r>
              <a:rPr lang="fi-FI" dirty="0" err="1"/>
              <a:t>BSV-kirja</a:t>
            </a:r>
            <a:r>
              <a:rPr lang="fi-FI" dirty="0"/>
              <a:t>.</a:t>
            </a:r>
          </a:p>
          <a:p>
            <a:endParaRPr lang="en-US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FFDF6-0E2E-48D1-8786-41AB47F1F959}" type="slidenum">
              <a:rPr lang="fi-FI" smtClean="0"/>
              <a:t>33</a:t>
            </a:fld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fi-FI" dirty="0" smtClean="0"/>
              <a:t>LÄHTEITÄ JA KIRJALLISUUTTA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95609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lvl="1" indent="0">
              <a:buNone/>
            </a:pPr>
            <a:r>
              <a:rPr lang="fi-FI" dirty="0" smtClean="0"/>
              <a:t>Jos olit pois, lainaa kirjastosta </a:t>
            </a:r>
            <a:r>
              <a:rPr lang="fi-FI" b="1" dirty="0" smtClean="0"/>
              <a:t>Mauri Kunnaksen Apua Merirosvoja</a:t>
            </a:r>
            <a:r>
              <a:rPr lang="fi-FI" dirty="0" smtClean="0"/>
              <a:t> –kirja, lue se ja kirjoita:</a:t>
            </a:r>
          </a:p>
          <a:p>
            <a:pPr lvl="2"/>
            <a:r>
              <a:rPr lang="fi-FI" dirty="0" smtClean="0"/>
              <a:t>Juoni lyhyesti</a:t>
            </a:r>
          </a:p>
          <a:p>
            <a:pPr lvl="2"/>
            <a:r>
              <a:rPr lang="fi-FI" dirty="0" smtClean="0"/>
              <a:t>Minkä ikäisille kirja on suunnattu?</a:t>
            </a:r>
          </a:p>
          <a:p>
            <a:pPr lvl="2"/>
            <a:r>
              <a:rPr lang="fi-FI" dirty="0" smtClean="0"/>
              <a:t>Mitä teemoja kirjassa käsiteltiin?</a:t>
            </a:r>
          </a:p>
          <a:p>
            <a:pPr lvl="2"/>
            <a:r>
              <a:rPr lang="fi-FI" dirty="0" smtClean="0"/>
              <a:t>Mitä kirja opetti?</a:t>
            </a:r>
          </a:p>
          <a:p>
            <a:pPr lvl="2"/>
            <a:r>
              <a:rPr lang="fi-FI" dirty="0" smtClean="0"/>
              <a:t>Sijoittaisitko kirjan johonkin tiettyyn aikakauteen/kulttuuriin?</a:t>
            </a:r>
          </a:p>
          <a:p>
            <a:pPr lvl="2"/>
            <a:r>
              <a:rPr lang="fi-FI" dirty="0" smtClean="0"/>
              <a:t>Arvio kirjaa taiteen lajina ja kulttuurielämyksenä</a:t>
            </a:r>
          </a:p>
          <a:p>
            <a:pPr lvl="1"/>
            <a:r>
              <a:rPr lang="fi-FI" dirty="0" smtClean="0"/>
              <a:t>Lähetä raportti kirjasta osoitteeseen </a:t>
            </a:r>
            <a:r>
              <a:rPr lang="fi-FI" dirty="0" err="1" smtClean="0">
                <a:hlinkClick r:id="rId3"/>
              </a:rPr>
              <a:t>henna.e.huusko@student.jyu.fi</a:t>
            </a:r>
            <a:r>
              <a:rPr lang="fi-FI" dirty="0" smtClean="0"/>
              <a:t> tai kirjoita se </a:t>
            </a:r>
            <a:r>
              <a:rPr lang="fi-FI" dirty="0" err="1" smtClean="0"/>
              <a:t>hennanopetus.weebly.com</a:t>
            </a:r>
            <a:r>
              <a:rPr lang="fi-FI" dirty="0" smtClean="0"/>
              <a:t> keskustelupalstalle (vierailukäynnit)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FFDF6-0E2E-48D1-8786-41AB47F1F959}" type="slidenum">
              <a:rPr lang="fi-FI" smtClean="0"/>
              <a:t>4</a:t>
            </a:fld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Apua Merirosvoja –teatterivierailun korvaava tehtävä</a:t>
            </a:r>
            <a:endParaRPr lang="fi-FI" dirty="0"/>
          </a:p>
        </p:txBody>
      </p:sp>
      <p:pic>
        <p:nvPicPr>
          <p:cNvPr id="9218" name="Picture 2" descr="C:\Users\Henna\AppData\Local\Microsoft\Windows\Temporary Internet Files\Content.IE5\JWGF0UXO\MM900336485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124744"/>
            <a:ext cx="1702594" cy="153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370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 smtClean="0"/>
              <a:t>Ota selvää tunnilla käsitellystä asiasta internetsivuilta: </a:t>
            </a:r>
            <a:r>
              <a:rPr lang="fi-FI" b="1" dirty="0" err="1" smtClean="0"/>
              <a:t>hennanopetus.weebly.com</a:t>
            </a:r>
            <a:r>
              <a:rPr lang="fi-FI" dirty="0" smtClean="0"/>
              <a:t> </a:t>
            </a:r>
            <a:r>
              <a:rPr lang="fi-FI" dirty="0" smtClean="0">
                <a:sym typeface="Wingdings" pitchFamily="2" charset="2"/>
              </a:rPr>
              <a:t> </a:t>
            </a:r>
            <a:r>
              <a:rPr lang="fi-FI" dirty="0" smtClean="0"/>
              <a:t>lue tunnin </a:t>
            </a:r>
            <a:r>
              <a:rPr lang="fi-FI" b="1" dirty="0" smtClean="0"/>
              <a:t>diat</a:t>
            </a:r>
            <a:r>
              <a:rPr lang="fi-FI" dirty="0" smtClean="0"/>
              <a:t>, tee </a:t>
            </a:r>
            <a:r>
              <a:rPr lang="fi-FI" b="1" dirty="0" smtClean="0"/>
              <a:t>tehtävät</a:t>
            </a:r>
            <a:r>
              <a:rPr lang="fi-FI" dirty="0" smtClean="0"/>
              <a:t>, ja kysy luokkakavereilta. Tutustuttuasi tunnilla käsiteltyihin asioihin, kirjoita raportti, jossa pohdit:</a:t>
            </a:r>
          </a:p>
          <a:p>
            <a:pPr lvl="1"/>
            <a:r>
              <a:rPr lang="fi-FI" dirty="0" smtClean="0"/>
              <a:t>Mitkä olivat tunnin keskeiset asiat?</a:t>
            </a:r>
          </a:p>
          <a:p>
            <a:pPr lvl="1"/>
            <a:r>
              <a:rPr lang="fi-FI" dirty="0" smtClean="0"/>
              <a:t>Mitä opit?</a:t>
            </a:r>
          </a:p>
          <a:p>
            <a:pPr lvl="1"/>
            <a:r>
              <a:rPr lang="fi-FI" dirty="0" smtClean="0"/>
              <a:t>Mikä jäi mietityttämään ja mistä haluaisit tietää lisää?</a:t>
            </a:r>
          </a:p>
          <a:p>
            <a:pPr marL="457200" lvl="1" indent="0">
              <a:buNone/>
            </a:pPr>
            <a:endParaRPr lang="fi-FI" dirty="0" smtClean="0"/>
          </a:p>
          <a:p>
            <a:r>
              <a:rPr lang="fi-FI" dirty="0" smtClean="0"/>
              <a:t>Lähetä raportti sähköpostilla </a:t>
            </a:r>
            <a:r>
              <a:rPr lang="fi-FI" dirty="0" err="1" smtClean="0">
                <a:hlinkClick r:id="rId3"/>
              </a:rPr>
              <a:t>henna.e.huusko@student.jyu.fi</a:t>
            </a:r>
            <a:r>
              <a:rPr lang="fi-FI" dirty="0" smtClean="0"/>
              <a:t> tai kirjoit se </a:t>
            </a:r>
            <a:r>
              <a:rPr lang="fi-FI" dirty="0" err="1" smtClean="0"/>
              <a:t>hennanopetus.weebly.com</a:t>
            </a:r>
            <a:r>
              <a:rPr lang="fi-FI" dirty="0" smtClean="0"/>
              <a:t> keskustelupalstalle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FFDF6-0E2E-48D1-8786-41AB47F1F959}" type="slidenum">
              <a:rPr lang="fi-FI" smtClean="0"/>
              <a:t>5</a:t>
            </a:fld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Poissaolojen korvaaminen jatkossa</a:t>
            </a:r>
            <a:br>
              <a:rPr lang="fi-FI" dirty="0" smtClean="0"/>
            </a:br>
            <a:r>
              <a:rPr lang="fi-FI" sz="3100" dirty="0" smtClean="0"/>
              <a:t>(Psykologia, Taide ja kulttuuri –jaksot)</a:t>
            </a:r>
            <a:endParaRPr lang="fi-FI" sz="3100" dirty="0"/>
          </a:p>
        </p:txBody>
      </p:sp>
      <p:pic>
        <p:nvPicPr>
          <p:cNvPr id="10242" name="Picture 2" descr="C:\Users\Henna\AppData\Local\Microsoft\Windows\Temporary Internet Files\Content.IE5\SMWT8JP4\MC900441511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1674341" cy="1674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070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Taide ja Kulttuuri:</a:t>
            </a:r>
          </a:p>
          <a:p>
            <a:pPr lvl="1"/>
            <a:r>
              <a:rPr lang="fi-FI" dirty="0" smtClean="0"/>
              <a:t>Aktiivinen osallistuminen</a:t>
            </a:r>
          </a:p>
          <a:p>
            <a:pPr lvl="1"/>
            <a:r>
              <a:rPr lang="fi-FI" dirty="0" smtClean="0"/>
              <a:t>Annettujen tehtävien suorittaminen</a:t>
            </a:r>
          </a:p>
          <a:p>
            <a:pPr lvl="1"/>
            <a:r>
              <a:rPr lang="fi-FI" dirty="0" smtClean="0"/>
              <a:t>Omat tuotokset</a:t>
            </a:r>
          </a:p>
          <a:p>
            <a:r>
              <a:rPr lang="fi-FI" dirty="0" smtClean="0"/>
              <a:t>Psykologia:</a:t>
            </a:r>
          </a:p>
          <a:p>
            <a:pPr lvl="1"/>
            <a:r>
              <a:rPr lang="fi-FI" dirty="0" smtClean="0"/>
              <a:t>Aktiivinen osallistuminen</a:t>
            </a:r>
          </a:p>
          <a:p>
            <a:pPr lvl="1"/>
            <a:r>
              <a:rPr lang="fi-FI" dirty="0" smtClean="0"/>
              <a:t>Annettujen tehtävien suorittaminen</a:t>
            </a:r>
          </a:p>
          <a:p>
            <a:pPr lvl="1"/>
            <a:r>
              <a:rPr lang="fi-FI" b="1" dirty="0" smtClean="0"/>
              <a:t>Tentti</a:t>
            </a:r>
            <a:endParaRPr lang="fi-FI" b="1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FFDF6-0E2E-48D1-8786-41AB47F1F959}" type="slidenum">
              <a:rPr lang="fi-FI" smtClean="0"/>
              <a:t>6</a:t>
            </a:fld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Arviointi</a:t>
            </a:r>
            <a:br>
              <a:rPr lang="fi-FI" dirty="0" smtClean="0"/>
            </a:br>
            <a:r>
              <a:rPr lang="fi-FI" sz="3100" dirty="0" smtClean="0"/>
              <a:t>1-3 / Hylätty</a:t>
            </a:r>
            <a:endParaRPr lang="fi-FI" sz="3100" dirty="0"/>
          </a:p>
        </p:txBody>
      </p:sp>
      <p:pic>
        <p:nvPicPr>
          <p:cNvPr id="11268" name="Picture 4" descr="C:\Users\Henna\AppData\Local\Microsoft\Windows\Temporary Internet Files\Content.IE5\SMWT8JP4\MC900441322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32656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698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5" name="Picture 7" descr="C:\Users\Henna\AppData\Local\Microsoft\Windows\Temporary Internet Files\Content.IE5\CV3VQVL8\MP900402888[1]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3221403" cy="241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:\Users\Henna\AppData\Local\Microsoft\Windows\Temporary Internet Files\Content.IE5\SMWT8JP4\MP900439419[1]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759" y="260648"/>
            <a:ext cx="1461288" cy="218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27584" y="2636912"/>
            <a:ext cx="7408333" cy="3450696"/>
          </a:xfrm>
        </p:spPr>
        <p:txBody>
          <a:bodyPr>
            <a:normAutofit/>
          </a:bodyPr>
          <a:lstStyle/>
          <a:p>
            <a:endParaRPr lang="fi-FI" dirty="0" smtClean="0"/>
          </a:p>
          <a:p>
            <a:r>
              <a:rPr lang="fi-FI" dirty="0" smtClean="0"/>
              <a:t>Katso </a:t>
            </a:r>
            <a:r>
              <a:rPr lang="fi-FI" dirty="0"/>
              <a:t>jokin elokuva TAI lue jokin kaunokirjallinen kirja, joka käsittelee </a:t>
            </a:r>
            <a:r>
              <a:rPr lang="fi-FI" b="1" dirty="0"/>
              <a:t>lapsuutta</a:t>
            </a:r>
            <a:r>
              <a:rPr lang="fi-FI" dirty="0"/>
              <a:t> ja</a:t>
            </a:r>
            <a:r>
              <a:rPr lang="fi-FI" b="1" dirty="0"/>
              <a:t> lapsen </a:t>
            </a:r>
            <a:r>
              <a:rPr lang="fi-FI" b="1" dirty="0" smtClean="0"/>
              <a:t>kehitystä</a:t>
            </a:r>
          </a:p>
          <a:p>
            <a:r>
              <a:rPr lang="fi-FI" dirty="0"/>
              <a:t>Tee elokuvasta tai kirjasta </a:t>
            </a:r>
            <a:r>
              <a:rPr lang="fi-FI" b="1" dirty="0"/>
              <a:t>raportti </a:t>
            </a:r>
            <a:r>
              <a:rPr lang="fi-FI" dirty="0"/>
              <a:t>seuraavien ohjeiden mukaan ja lähetä se joko kurssin nettisivuilla olevalle keskustelupalstalle </a:t>
            </a:r>
            <a:r>
              <a:rPr lang="fi-FI" dirty="0">
                <a:hlinkClick r:id="rId4"/>
              </a:rPr>
              <a:t>http://hennanopetus.weebly.com/</a:t>
            </a:r>
            <a:r>
              <a:rPr lang="fi-FI" dirty="0"/>
              <a:t> tai sähköpostitse </a:t>
            </a:r>
            <a:r>
              <a:rPr lang="fi-FI" dirty="0" err="1">
                <a:hlinkClick r:id="rId5"/>
              </a:rPr>
              <a:t>henna.e.huusko@student.jyu.fi</a:t>
            </a:r>
            <a:r>
              <a:rPr lang="fi-FI" dirty="0"/>
              <a:t>  </a:t>
            </a:r>
            <a:r>
              <a:rPr lang="fi-FI" b="1" dirty="0"/>
              <a:t>3.12. mennessä!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FFDF6-0E2E-48D1-8786-41AB47F1F959}" type="slidenum">
              <a:rPr lang="fi-FI" smtClean="0"/>
              <a:t>7</a:t>
            </a:fld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Elokuva- / kirjallisuustehtävä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93224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enna\AppData\Local\Microsoft\Windows\Temporary Internet Files\Content.IE5\7TDH1DCN\MP900401792[1]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450" y="0"/>
            <a:ext cx="2815270" cy="3400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10000"/>
          </a:bodyPr>
          <a:lstStyle/>
          <a:p>
            <a:r>
              <a:rPr lang="fi-FI" dirty="0"/>
              <a:t>Elokuvan nimi, valmistusvuosi, ohjaaja, valmistusmaa, </a:t>
            </a:r>
            <a:endParaRPr lang="fi-FI" dirty="0"/>
          </a:p>
          <a:p>
            <a:pPr marL="301943" lvl="1" indent="0">
              <a:buNone/>
            </a:pPr>
            <a:r>
              <a:rPr lang="fi-FI" dirty="0" smtClean="0"/>
              <a:t>muita </a:t>
            </a:r>
            <a:r>
              <a:rPr lang="fi-FI" dirty="0"/>
              <a:t>tietoja</a:t>
            </a:r>
          </a:p>
          <a:p>
            <a:r>
              <a:rPr lang="fi-FI" dirty="0"/>
              <a:t>Lähtötilanne ja päähenkilöt</a:t>
            </a:r>
          </a:p>
          <a:p>
            <a:r>
              <a:rPr lang="fi-FI" dirty="0"/>
              <a:t>Juonitiivistelmä</a:t>
            </a:r>
          </a:p>
          <a:p>
            <a:r>
              <a:rPr lang="fi-FI" dirty="0"/>
              <a:t>Elokuvan teemat</a:t>
            </a:r>
          </a:p>
          <a:p>
            <a:r>
              <a:rPr lang="fi-FI" dirty="0"/>
              <a:t>Elokuvan sanoma</a:t>
            </a:r>
          </a:p>
          <a:p>
            <a:r>
              <a:rPr lang="fi-FI" dirty="0"/>
              <a:t>Miten lähiympäristö vaikuttaa henkilöiden kehitykseen</a:t>
            </a:r>
          </a:p>
          <a:p>
            <a:r>
              <a:rPr lang="fi-FI" dirty="0"/>
              <a:t>Miten muu ympäristö vaikuttaa henkilöiden kehitykseen</a:t>
            </a:r>
          </a:p>
          <a:p>
            <a:r>
              <a:rPr lang="fi-FI" dirty="0"/>
              <a:t>Miten aikakausi vaikuttaa kehitykseen</a:t>
            </a:r>
          </a:p>
          <a:p>
            <a:r>
              <a:rPr lang="fi-FI" dirty="0"/>
              <a:t>Elokuvan tyyli ja erityiset ilmaisun keinot, taiteellinen anti?</a:t>
            </a:r>
          </a:p>
          <a:p>
            <a:r>
              <a:rPr lang="fi-FI" dirty="0"/>
              <a:t>Oma vaikutelmasi ja mielipiteesi elokuvasta</a:t>
            </a:r>
          </a:p>
          <a:p>
            <a:r>
              <a:rPr lang="fi-FI" dirty="0"/>
              <a:t>Miten ilmentää kulttuuria? Mitä yhtäläisyyksiä / eroavaisuuksia omaan kulttuuriisi?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FFDF6-0E2E-48D1-8786-41AB47F1F959}" type="slidenum">
              <a:rPr lang="fi-FI" smtClean="0"/>
              <a:t>8</a:t>
            </a:fld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Elokuvan arviointi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54852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enna\AppData\Local\Microsoft\Windows\Temporary Internet Files\Content.IE5\CV3VQVL8\MP900439508[1]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60648"/>
            <a:ext cx="2065592" cy="266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dirty="0"/>
              <a:t>Kirjailija, kirjan nimi, vuosi, kustantajan nimi ja paikka</a:t>
            </a:r>
          </a:p>
          <a:p>
            <a:r>
              <a:rPr lang="fi-FI" dirty="0"/>
              <a:t>Lähtötilanne ja päähenkilöt</a:t>
            </a:r>
          </a:p>
          <a:p>
            <a:r>
              <a:rPr lang="fi-FI" dirty="0"/>
              <a:t>Juonitiivistelmä</a:t>
            </a:r>
          </a:p>
          <a:p>
            <a:r>
              <a:rPr lang="fi-FI" dirty="0"/>
              <a:t>Kirjan teemat</a:t>
            </a:r>
          </a:p>
          <a:p>
            <a:r>
              <a:rPr lang="fi-FI" dirty="0"/>
              <a:t>Kirjan sanoma</a:t>
            </a:r>
          </a:p>
          <a:p>
            <a:r>
              <a:rPr lang="fi-FI" dirty="0"/>
              <a:t>Miten lähiympäristö vaikuttaa henkilöiden kehitykseen, entä muu ympäristö?</a:t>
            </a:r>
          </a:p>
          <a:p>
            <a:r>
              <a:rPr lang="fi-FI" dirty="0"/>
              <a:t>Miten aikakausi vaikuttaa kehitykseen?</a:t>
            </a:r>
          </a:p>
          <a:p>
            <a:r>
              <a:rPr lang="fi-FI" dirty="0"/>
              <a:t>Oma vaikutelmasi ja mielipiteesi kirjasta, kirjan taiteellinen anti?</a:t>
            </a:r>
          </a:p>
          <a:p>
            <a:r>
              <a:rPr lang="fi-FI" dirty="0"/>
              <a:t>Miten ilmentää kulttuuria? Mitä yhtäläisyyksiä / eroavaisuuksia omaan kulttuuriisi?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FFDF6-0E2E-48D1-8786-41AB47F1F959}" type="slidenum">
              <a:rPr lang="fi-FI" smtClean="0"/>
              <a:t>9</a:t>
            </a:fld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Kirjan arviointi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3467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altomuoto">
  <a:themeElements>
    <a:clrScheme name="Aaltomuoto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Aaltomuoto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altomuoto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589</TotalTime>
  <Words>1481</Words>
  <Application>Microsoft Office PowerPoint</Application>
  <PresentationFormat>Näytössä katseltava diaesitys (4:3)</PresentationFormat>
  <Paragraphs>291</Paragraphs>
  <Slides>33</Slides>
  <Notes>8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33</vt:i4>
      </vt:variant>
    </vt:vector>
  </HeadingPairs>
  <TitlesOfParts>
    <vt:vector size="34" baseType="lpstr">
      <vt:lpstr>Aaltomuoto</vt:lpstr>
      <vt:lpstr>RO-tunti: OPPIMINEN JA OPPIMISTYYLIT</vt:lpstr>
      <vt:lpstr>Tunnilla käsiteltävät asiat</vt:lpstr>
      <vt:lpstr>Valitse kuva…</vt:lpstr>
      <vt:lpstr>Apua Merirosvoja –teatterivierailun korvaava tehtävä</vt:lpstr>
      <vt:lpstr>Poissaolojen korvaaminen jatkossa (Psykologia, Taide ja kulttuuri –jaksot)</vt:lpstr>
      <vt:lpstr>Arviointi 1-3 / Hylätty</vt:lpstr>
      <vt:lpstr>Elokuva- / kirjallisuustehtävä</vt:lpstr>
      <vt:lpstr>Elokuvan arviointi</vt:lpstr>
      <vt:lpstr>Kirjan arviointi</vt:lpstr>
      <vt:lpstr>Mahdollisia kirjoja…</vt:lpstr>
      <vt:lpstr>Mahdollisia elokuvia…</vt:lpstr>
      <vt:lpstr>Valitut elokuvat / kirjat:</vt:lpstr>
      <vt:lpstr>Palautekirjeet -tehtävä</vt:lpstr>
      <vt:lpstr>Oppiminen</vt:lpstr>
      <vt:lpstr>Oppimistyyli…</vt:lpstr>
      <vt:lpstr>Oppimistyylejä voidaan luokitella aistikanavien kautta, persoonallisuuden kautta tai tai aivopuoliskojen vahvuuden kautta</vt:lpstr>
      <vt:lpstr>Kaikki oppimistyylit yhtä hyviä</vt:lpstr>
      <vt:lpstr>Oppimisprofiili</vt:lpstr>
      <vt:lpstr>Aistit</vt:lpstr>
      <vt:lpstr>Kolme PÄÄAISTIJÄRJESTELMÄÄ = Erilaiset tiedon vastaanottotavat</vt:lpstr>
      <vt:lpstr>Miten sinä opit parhaiten?</vt:lpstr>
      <vt:lpstr>Useiden aistikanavien käyttö…</vt:lpstr>
      <vt:lpstr>Vinkkejä erilaisille oppijoille…</vt:lpstr>
      <vt:lpstr>Vinkkejä erilaisille oppijoille…</vt:lpstr>
      <vt:lpstr>Oppilas voi olla persoonalliselta oppimistyyliltään…</vt:lpstr>
      <vt:lpstr>PowerPoint-esitys</vt:lpstr>
      <vt:lpstr>ANALYYTTINEN vai HOLISTINEN oppija?</vt:lpstr>
      <vt:lpstr>PowerPoint-esitys</vt:lpstr>
      <vt:lpstr>Kuinka opiskelen mieluiten?</vt:lpstr>
      <vt:lpstr>Oppimistyylitesti</vt:lpstr>
      <vt:lpstr>Pohdintatehtävä</vt:lpstr>
      <vt:lpstr>Palautekirjeiden jakaminen</vt:lpstr>
      <vt:lpstr>LÄHTEITÄ JA KIRJALLISUUTTA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RO-tunti: PSYKOLOGIA oppiminen ja oppimistyylit</dc:title>
  <dc:creator>Henna</dc:creator>
  <cp:lastModifiedBy>Henna</cp:lastModifiedBy>
  <cp:revision>38</cp:revision>
  <dcterms:created xsi:type="dcterms:W3CDTF">2012-11-08T13:06:52Z</dcterms:created>
  <dcterms:modified xsi:type="dcterms:W3CDTF">2012-11-14T05:59:41Z</dcterms:modified>
</cp:coreProperties>
</file>